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58" r:id="rId5"/>
    <p:sldId id="260" r:id="rId6"/>
    <p:sldId id="262" r:id="rId7"/>
    <p:sldId id="268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92" r:id="rId26"/>
  </p:sldIdLst>
  <p:sldSz cx="9144000" cy="5143500" type="screen16x9"/>
  <p:notesSz cx="6858000" cy="9144000"/>
  <p:defaultTextStyle>
    <a:defPPr>
      <a:defRPr lang="zh-CN"/>
    </a:defPPr>
    <a:lvl1pPr marL="0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890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145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9035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290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80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435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25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215" algn="l" defTabSz="77914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744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>
        <c:manualLayout>
          <c:layoutTarget val="inner"/>
          <c:xMode val="edge"/>
          <c:yMode val="edge"/>
          <c:x val="0.18002050596746705"/>
          <c:y val="8.2720777833971026E-2"/>
          <c:w val="0.59760552509101017"/>
          <c:h val="0.56662473260807067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5"/>
                <c:pt idx="0">
                  <c:v>2010年</c:v>
                </c:pt>
                <c:pt idx="1">
                  <c:v>2011年</c:v>
                </c:pt>
                <c:pt idx="2">
                  <c:v>2012年</c:v>
                </c:pt>
                <c:pt idx="3">
                  <c:v>2013年</c:v>
                </c:pt>
                <c:pt idx="4">
                  <c:v>2014年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586.1</c:v>
                </c:pt>
                <c:pt idx="1">
                  <c:v>798.7</c:v>
                </c:pt>
                <c:pt idx="2">
                  <c:v>1219.4000000000001</c:v>
                </c:pt>
                <c:pt idx="3">
                  <c:v>1511.4</c:v>
                </c:pt>
                <c:pt idx="4">
                  <c:v>29412.400000000001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</c:v>
                </c:pt>
              </c:strCache>
            </c:strRef>
          </c:tx>
          <c:spPr>
            <a:ln w="28575">
              <a:solidFill>
                <a:schemeClr val="accent2"/>
              </a:solidFill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5"/>
                <c:pt idx="0">
                  <c:v>2010年</c:v>
                </c:pt>
                <c:pt idx="1">
                  <c:v>2011年</c:v>
                </c:pt>
                <c:pt idx="2">
                  <c:v>2012年</c:v>
                </c:pt>
                <c:pt idx="3">
                  <c:v>2013年</c:v>
                </c:pt>
                <c:pt idx="4">
                  <c:v>2014年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</c:v>
                </c:pt>
              </c:strCache>
            </c:strRef>
          </c:tx>
          <c:spPr>
            <a:ln w="28575">
              <a:solidFill>
                <a:schemeClr val="accent3"/>
              </a:solidFill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5"/>
                <c:pt idx="0">
                  <c:v>2010年</c:v>
                </c:pt>
                <c:pt idx="1">
                  <c:v>2011年</c:v>
                </c:pt>
                <c:pt idx="2">
                  <c:v>2012年</c:v>
                </c:pt>
                <c:pt idx="3">
                  <c:v>2013年</c:v>
                </c:pt>
                <c:pt idx="4">
                  <c:v>2014年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marker val="1"/>
        <c:axId val="99467648"/>
        <c:axId val="99469184"/>
      </c:lineChart>
      <c:catAx>
        <c:axId val="99467648"/>
        <c:scaling>
          <c:orientation val="minMax"/>
        </c:scaling>
        <c:axPos val="b"/>
        <c:numFmt formatCode="General" sourceLinked="0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9469184"/>
        <c:crosses val="autoZero"/>
        <c:auto val="1"/>
        <c:lblAlgn val="ctr"/>
        <c:lblOffset val="100"/>
        <c:tickMarkSkip val="1"/>
      </c:catAx>
      <c:valAx>
        <c:axId val="99469184"/>
        <c:scaling>
          <c:orientation val="minMax"/>
        </c:scaling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</c:majorGridlines>
        <c:numFmt formatCode="General" sourceLinked="1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946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0" vertOverflow="ellipsis" horzOverflow="overflow" vert="horz" wrap="square" anchor="ctr" anchorCtr="1"/>
        <a:lstStyle/>
        <a:p>
          <a:pPr>
            <a:defRPr sz="1800" b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894F3-319B-4397-A18A-3AEAE40E8589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BBC87-45D7-4D84-BACD-34E86E1F8B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890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145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9035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290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80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435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25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215" algn="l" defTabSz="7791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9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98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91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9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2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4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32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72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1" y="1200152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89890" indent="0">
              <a:buNone/>
              <a:defRPr sz="1700" b="1"/>
            </a:lvl2pPr>
            <a:lvl3pPr marL="779145" indent="0">
              <a:buNone/>
              <a:defRPr sz="1500" b="1"/>
            </a:lvl3pPr>
            <a:lvl4pPr marL="1169035" indent="0">
              <a:buNone/>
              <a:defRPr sz="1400" b="1"/>
            </a:lvl4pPr>
            <a:lvl5pPr marL="1558290" indent="0">
              <a:buNone/>
              <a:defRPr sz="1400" b="1"/>
            </a:lvl5pPr>
            <a:lvl6pPr marL="1948180" indent="0">
              <a:buNone/>
              <a:defRPr sz="1400" b="1"/>
            </a:lvl6pPr>
            <a:lvl7pPr marL="2337435" indent="0">
              <a:buNone/>
              <a:defRPr sz="1400" b="1"/>
            </a:lvl7pPr>
            <a:lvl8pPr marL="2727325" indent="0">
              <a:buNone/>
              <a:defRPr sz="1400" b="1"/>
            </a:lvl8pPr>
            <a:lvl9pPr marL="3117215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89890" indent="0">
              <a:buNone/>
              <a:defRPr sz="1700" b="1"/>
            </a:lvl2pPr>
            <a:lvl3pPr marL="779145" indent="0">
              <a:buNone/>
              <a:defRPr sz="1500" b="1"/>
            </a:lvl3pPr>
            <a:lvl4pPr marL="1169035" indent="0">
              <a:buNone/>
              <a:defRPr sz="1400" b="1"/>
            </a:lvl4pPr>
            <a:lvl5pPr marL="1558290" indent="0">
              <a:buNone/>
              <a:defRPr sz="1400" b="1"/>
            </a:lvl5pPr>
            <a:lvl6pPr marL="1948180" indent="0">
              <a:buNone/>
              <a:defRPr sz="1400" b="1"/>
            </a:lvl6pPr>
            <a:lvl7pPr marL="2337435" indent="0">
              <a:buNone/>
              <a:defRPr sz="1400" b="1"/>
            </a:lvl7pPr>
            <a:lvl8pPr marL="2727325" indent="0">
              <a:buNone/>
              <a:defRPr sz="1400" b="1"/>
            </a:lvl8pPr>
            <a:lvl9pPr marL="3117215" indent="0">
              <a:buNone/>
              <a:defRPr sz="14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7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1" y="204790"/>
            <a:ext cx="5111751" cy="4389834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890" indent="0">
              <a:buNone/>
              <a:defRPr sz="1000"/>
            </a:lvl2pPr>
            <a:lvl3pPr marL="779145" indent="0">
              <a:buNone/>
              <a:defRPr sz="800"/>
            </a:lvl3pPr>
            <a:lvl4pPr marL="1169035" indent="0">
              <a:buNone/>
              <a:defRPr sz="700"/>
            </a:lvl4pPr>
            <a:lvl5pPr marL="1558290" indent="0">
              <a:buNone/>
              <a:defRPr sz="700"/>
            </a:lvl5pPr>
            <a:lvl6pPr marL="1948180" indent="0">
              <a:buNone/>
              <a:defRPr sz="700"/>
            </a:lvl6pPr>
            <a:lvl7pPr marL="2337435" indent="0">
              <a:buNone/>
              <a:defRPr sz="700"/>
            </a:lvl7pPr>
            <a:lvl8pPr marL="2727325" indent="0">
              <a:buNone/>
              <a:defRPr sz="700"/>
            </a:lvl8pPr>
            <a:lvl9pPr marL="3117215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  <a:prstGeom prst="rect">
            <a:avLst/>
          </a:prstGeo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890" indent="0">
              <a:buNone/>
              <a:defRPr sz="2400"/>
            </a:lvl2pPr>
            <a:lvl3pPr marL="779145" indent="0">
              <a:buNone/>
              <a:defRPr sz="2100"/>
            </a:lvl3pPr>
            <a:lvl4pPr marL="1169035" indent="0">
              <a:buNone/>
              <a:defRPr sz="1700"/>
            </a:lvl4pPr>
            <a:lvl5pPr marL="1558290" indent="0">
              <a:buNone/>
              <a:defRPr sz="1700"/>
            </a:lvl5pPr>
            <a:lvl6pPr marL="1948180" indent="0">
              <a:buNone/>
              <a:defRPr sz="1700"/>
            </a:lvl6pPr>
            <a:lvl7pPr marL="2337435" indent="0">
              <a:buNone/>
              <a:defRPr sz="1700"/>
            </a:lvl7pPr>
            <a:lvl8pPr marL="2727325" indent="0">
              <a:buNone/>
              <a:defRPr sz="1700"/>
            </a:lvl8pPr>
            <a:lvl9pPr marL="3117215" indent="0">
              <a:buNone/>
              <a:defRPr sz="17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890" indent="0">
              <a:buNone/>
              <a:defRPr sz="1000"/>
            </a:lvl2pPr>
            <a:lvl3pPr marL="779145" indent="0">
              <a:buNone/>
              <a:defRPr sz="800"/>
            </a:lvl3pPr>
            <a:lvl4pPr marL="1169035" indent="0">
              <a:buNone/>
              <a:defRPr sz="700"/>
            </a:lvl4pPr>
            <a:lvl5pPr marL="1558290" indent="0">
              <a:buNone/>
              <a:defRPr sz="700"/>
            </a:lvl5pPr>
            <a:lvl6pPr marL="1948180" indent="0">
              <a:buNone/>
              <a:defRPr sz="700"/>
            </a:lvl6pPr>
            <a:lvl7pPr marL="2337435" indent="0">
              <a:buNone/>
              <a:defRPr sz="700"/>
            </a:lvl7pPr>
            <a:lvl8pPr marL="2727325" indent="0">
              <a:buNone/>
              <a:defRPr sz="700"/>
            </a:lvl8pPr>
            <a:lvl9pPr marL="3117215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1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77924" tIns="38962" rIns="77924" bIns="38962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</p:spPr>
        <p:txBody>
          <a:bodyPr vert="horz" lIns="77924" tIns="38962" rIns="77924" bIns="3896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967A1-482D-46AB-BC6C-22F96ADAF296}" type="datetimeFigureOut">
              <a:rPr lang="zh-CN" altLang="en-US" smtClean="0"/>
              <a:pPr/>
              <a:t>2016/6/21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77924" tIns="38962" rIns="77924" bIns="3896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77924" tIns="38962" rIns="77924" bIns="38962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E618E-A429-4D77-9277-5F5DA015CF8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simple-logo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786710" y="142858"/>
            <a:ext cx="1000131" cy="8778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9145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100" indent="-292100" algn="l" defTabSz="7791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095" indent="-243205" algn="l" defTabSz="779145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90" indent="-194945" algn="l" defTabSz="77914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980" indent="-194945" algn="l" defTabSz="779145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235" indent="-194945" algn="l" defTabSz="779145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indent="-194945" algn="l" defTabSz="77914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380" indent="-194945" algn="l" defTabSz="77914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270" indent="-194945" algn="l" defTabSz="77914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525" indent="-194945" algn="l" defTabSz="77914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890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145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9035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290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80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435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25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215" algn="l" defTabSz="77914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38"/>
          <p:cNvGrpSpPr/>
          <p:nvPr/>
        </p:nvGrpSpPr>
        <p:grpSpPr bwMode="auto">
          <a:xfrm>
            <a:off x="3298281" y="555625"/>
            <a:ext cx="2016125" cy="2016125"/>
            <a:chOff x="0" y="0"/>
            <a:chExt cx="2016224" cy="2016224"/>
          </a:xfrm>
        </p:grpSpPr>
        <p:sp>
          <p:nvSpPr>
            <p:cNvPr id="7" name="椭圆 35"/>
            <p:cNvSpPr>
              <a:spLocks noChangeArrowheads="1"/>
            </p:cNvSpPr>
            <p:nvPr/>
          </p:nvSpPr>
          <p:spPr bwMode="auto">
            <a:xfrm>
              <a:off x="0" y="0"/>
              <a:ext cx="2016224" cy="2016224"/>
            </a:xfrm>
            <a:prstGeom prst="ellipse">
              <a:avLst/>
            </a:prstGeom>
            <a:solidFill>
              <a:srgbClr val="FFFFFF"/>
            </a:solidFill>
            <a:ln w="57150">
              <a:solidFill>
                <a:srgbClr val="3CB034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" name="组合 14"/>
            <p:cNvGrpSpPr/>
            <p:nvPr/>
          </p:nvGrpSpPr>
          <p:grpSpPr bwMode="auto">
            <a:xfrm>
              <a:off x="75912" y="72878"/>
              <a:ext cx="1871338" cy="1871338"/>
              <a:chOff x="0" y="0"/>
              <a:chExt cx="1871338" cy="1871338"/>
            </a:xfrm>
          </p:grpSpPr>
          <p:sp>
            <p:nvSpPr>
              <p:cNvPr id="10" name="椭圆 12"/>
              <p:cNvSpPr>
                <a:spLocks noChangeArrowheads="1"/>
              </p:cNvSpPr>
              <p:nvPr/>
            </p:nvSpPr>
            <p:spPr bwMode="auto">
              <a:xfrm>
                <a:off x="292" y="151"/>
                <a:ext cx="1871755" cy="1871754"/>
              </a:xfrm>
              <a:prstGeom prst="ellipse">
                <a:avLst/>
              </a:prstGeom>
              <a:solidFill>
                <a:srgbClr val="3CB03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1" name="文本框 8"/>
              <p:cNvSpPr>
                <a:spLocks noChangeArrowheads="1"/>
              </p:cNvSpPr>
              <p:nvPr/>
            </p:nvSpPr>
            <p:spPr bwMode="auto">
              <a:xfrm>
                <a:off x="237565" y="1316602"/>
                <a:ext cx="146722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微信支付</a:t>
                </a:r>
                <a:endParaRPr lang="zh-CN" altLang="en-US">
                  <a:latin typeface="Arial" pitchFamily="34" charset="0"/>
                </a:endParaRPr>
              </a:p>
            </p:txBody>
          </p:sp>
        </p:grpSp>
        <p:pic>
          <p:nvPicPr>
            <p:cNvPr id="9" name="图片 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50" y="308305"/>
              <a:ext cx="1705236" cy="1298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矩形 11"/>
          <p:cNvSpPr/>
          <p:nvPr/>
        </p:nvSpPr>
        <p:spPr>
          <a:xfrm>
            <a:off x="1475656" y="285978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3CB034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移动互联网＋连接一切</a:t>
            </a:r>
            <a:endParaRPr lang="zh-CN" altLang="en-US" sz="3600" dirty="0">
              <a:latin typeface="Arial" pitchFamily="34" charset="0"/>
            </a:endParaRPr>
          </a:p>
        </p:txBody>
      </p:sp>
      <p:pic>
        <p:nvPicPr>
          <p:cNvPr id="13" name="图片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047" y="3651870"/>
            <a:ext cx="94932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35" y="3666157"/>
            <a:ext cx="15589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87"/>
          <p:cNvSpPr>
            <a:spLocks noChangeArrowheads="1"/>
          </p:cNvSpPr>
          <p:nvPr/>
        </p:nvSpPr>
        <p:spPr bwMode="auto">
          <a:xfrm>
            <a:off x="1763688" y="1779662"/>
            <a:ext cx="1195388" cy="1195388"/>
          </a:xfrm>
          <a:prstGeom prst="ellipse">
            <a:avLst/>
          </a:prstGeom>
          <a:noFill/>
          <a:ln w="762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目录</a:t>
            </a:r>
            <a:endParaRPr lang="zh-CN" altLang="en-US" dirty="0">
              <a:solidFill>
                <a:schemeClr val="accent3"/>
              </a:solidFill>
              <a:latin typeface="Arial" pitchFamily="34" charset="0"/>
            </a:endParaRPr>
          </a:p>
        </p:txBody>
      </p:sp>
      <p:sp>
        <p:nvSpPr>
          <p:cNvPr id="29" name="直接连接符 85"/>
          <p:cNvSpPr>
            <a:spLocks noChangeShapeType="1"/>
          </p:cNvSpPr>
          <p:nvPr/>
        </p:nvSpPr>
        <p:spPr bwMode="auto">
          <a:xfrm flipH="1">
            <a:off x="2972533" y="2368254"/>
            <a:ext cx="576263" cy="1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直接连接符 16"/>
          <p:cNvSpPr>
            <a:spLocks noChangeShapeType="1"/>
          </p:cNvSpPr>
          <p:nvPr/>
        </p:nvSpPr>
        <p:spPr bwMode="auto">
          <a:xfrm>
            <a:off x="3561350" y="1346027"/>
            <a:ext cx="0" cy="1945803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直接连接符 73"/>
          <p:cNvSpPr>
            <a:spLocks noChangeShapeType="1"/>
          </p:cNvSpPr>
          <p:nvPr/>
        </p:nvSpPr>
        <p:spPr bwMode="auto">
          <a:xfrm flipH="1">
            <a:off x="3537083" y="1347814"/>
            <a:ext cx="215900" cy="1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直接连接符 73"/>
          <p:cNvSpPr>
            <a:spLocks noChangeShapeType="1"/>
          </p:cNvSpPr>
          <p:nvPr/>
        </p:nvSpPr>
        <p:spPr bwMode="auto">
          <a:xfrm flipH="1">
            <a:off x="3548796" y="2368255"/>
            <a:ext cx="215900" cy="1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椭圆 33"/>
          <p:cNvSpPr>
            <a:spLocks noChangeArrowheads="1"/>
          </p:cNvSpPr>
          <p:nvPr/>
        </p:nvSpPr>
        <p:spPr bwMode="auto">
          <a:xfrm>
            <a:off x="3752983" y="1286985"/>
            <a:ext cx="144463" cy="142875"/>
          </a:xfrm>
          <a:prstGeom prst="ellipse">
            <a:avLst/>
          </a:prstGeom>
          <a:noFill/>
          <a:ln w="254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9" name="椭圆 33"/>
          <p:cNvSpPr>
            <a:spLocks noChangeArrowheads="1"/>
          </p:cNvSpPr>
          <p:nvPr/>
        </p:nvSpPr>
        <p:spPr bwMode="auto">
          <a:xfrm>
            <a:off x="3764696" y="2280619"/>
            <a:ext cx="144463" cy="142875"/>
          </a:xfrm>
          <a:prstGeom prst="ellipse">
            <a:avLst/>
          </a:prstGeom>
          <a:noFill/>
          <a:ln w="254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2" name="椭圆 33"/>
          <p:cNvSpPr>
            <a:spLocks noChangeArrowheads="1"/>
          </p:cNvSpPr>
          <p:nvPr/>
        </p:nvSpPr>
        <p:spPr bwMode="auto">
          <a:xfrm>
            <a:off x="3894137" y="2574925"/>
            <a:ext cx="144463" cy="142875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3" name="椭圆 33"/>
          <p:cNvSpPr>
            <a:spLocks noChangeArrowheads="1"/>
          </p:cNvSpPr>
          <p:nvPr/>
        </p:nvSpPr>
        <p:spPr bwMode="auto">
          <a:xfrm>
            <a:off x="3752983" y="3207116"/>
            <a:ext cx="144463" cy="142875"/>
          </a:xfrm>
          <a:prstGeom prst="ellipse">
            <a:avLst/>
          </a:prstGeom>
          <a:noFill/>
          <a:ln w="254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13852" y="3116970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品牌案例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09159" y="1196839"/>
            <a:ext cx="1338828" cy="3231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移动支付趋势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36437" y="2215773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项目介绍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50" name="直接连接符 73"/>
          <p:cNvSpPr>
            <a:spLocks noChangeShapeType="1"/>
          </p:cNvSpPr>
          <p:nvPr/>
        </p:nvSpPr>
        <p:spPr bwMode="auto">
          <a:xfrm flipH="1">
            <a:off x="3537083" y="3278554"/>
            <a:ext cx="215900" cy="1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555526"/>
            <a:ext cx="698477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3"/>
                </a:solidFill>
              </a:rPr>
              <a:t>移动</a:t>
            </a:r>
            <a:r>
              <a:rPr lang="zh-CN" altLang="en-US" sz="2000" b="1" dirty="0" smtClean="0">
                <a:solidFill>
                  <a:schemeClr val="accent3"/>
                </a:solidFill>
              </a:rPr>
              <a:t>支付</a:t>
            </a:r>
            <a:endParaRPr lang="en-US" altLang="zh-CN" b="1" dirty="0">
              <a:solidFill>
                <a:schemeClr val="accent3"/>
              </a:solidFill>
            </a:endParaRPr>
          </a:p>
          <a:p>
            <a:r>
              <a:rPr lang="zh-CN" altLang="en-US" dirty="0" smtClean="0">
                <a:solidFill>
                  <a:schemeClr val="accent3"/>
                </a:solidFill>
              </a:rPr>
              <a:t>移动</a:t>
            </a:r>
            <a:r>
              <a:rPr lang="zh-CN" altLang="en-US" dirty="0">
                <a:solidFill>
                  <a:schemeClr val="accent3"/>
                </a:solidFill>
              </a:rPr>
              <a:t>支付也称为手机支付，就是允许用户使用其移动终端（通常是</a:t>
            </a:r>
            <a:r>
              <a:rPr lang="zh-CN" altLang="en-US" dirty="0" smtClean="0">
                <a:solidFill>
                  <a:schemeClr val="accent3"/>
                </a:solidFill>
              </a:rPr>
              <a:t>手机）</a:t>
            </a:r>
            <a:r>
              <a:rPr lang="zh-CN" altLang="en-US" dirty="0">
                <a:solidFill>
                  <a:schemeClr val="accent3"/>
                </a:solidFill>
              </a:rPr>
              <a:t>对所消费的商品或服务进行账务支付的一种服务方式</a:t>
            </a:r>
            <a:r>
              <a:rPr lang="zh-CN" altLang="en-US" dirty="0" smtClean="0">
                <a:solidFill>
                  <a:schemeClr val="accent3"/>
                </a:solidFill>
              </a:rPr>
              <a:t>。消费者用手机绑定储蓄卡、信用卡等进行消费。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2050" name="Picture 2" descr="c:\users\administrator\appdata\roaming\360se6\User Data\temp\9922720e0cf3d7cab3137c2af11fbe096a63a9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48133"/>
            <a:ext cx="3992594" cy="2990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67494"/>
            <a:ext cx="1189844" cy="297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>
            <a:off x="467544" y="564955"/>
            <a:ext cx="41863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移动支付市场交易规模倍增</a:t>
            </a:r>
            <a:endParaRPr lang="en-US" altLang="en-US" sz="24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1720" y="1493093"/>
            <a:ext cx="424346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3CB034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2010-2014</a:t>
            </a:r>
            <a:r>
              <a:rPr lang="zh-CN" altLang="en-US" dirty="0" smtClean="0">
                <a:solidFill>
                  <a:srgbClr val="3CB034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年中国第三方移动支付市场交易规模</a:t>
            </a:r>
            <a:endParaRPr lang="zh-CN" altLang="en-US" dirty="0"/>
          </a:p>
        </p:txBody>
      </p:sp>
      <p:graphicFrame>
        <p:nvGraphicFramePr>
          <p:cNvPr id="31" name="图表 30"/>
          <p:cNvGraphicFramePr/>
          <p:nvPr/>
        </p:nvGraphicFramePr>
        <p:xfrm>
          <a:off x="1331640" y="1995686"/>
          <a:ext cx="5208240" cy="260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726673" y="1779662"/>
            <a:ext cx="1595309" cy="21698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</a:rPr>
              <a:t>2010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r>
              <a:rPr lang="en-US" altLang="zh-CN" dirty="0" smtClean="0">
                <a:solidFill>
                  <a:schemeClr val="accent3"/>
                </a:solidFill>
              </a:rPr>
              <a:t>586.1</a:t>
            </a:r>
            <a:r>
              <a:rPr lang="zh-CN" altLang="en-US" dirty="0" smtClean="0">
                <a:solidFill>
                  <a:schemeClr val="accent3"/>
                </a:solidFill>
              </a:rPr>
              <a:t>亿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en-US" altLang="zh-CN" dirty="0" smtClean="0">
                <a:solidFill>
                  <a:schemeClr val="accent3"/>
                </a:solidFill>
              </a:rPr>
              <a:t>2011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r>
              <a:rPr lang="en-US" altLang="zh-CN" dirty="0" smtClean="0">
                <a:solidFill>
                  <a:schemeClr val="accent3"/>
                </a:solidFill>
              </a:rPr>
              <a:t>798.7</a:t>
            </a:r>
            <a:r>
              <a:rPr lang="zh-CN" altLang="en-US" dirty="0" smtClean="0">
                <a:solidFill>
                  <a:schemeClr val="accent3"/>
                </a:solidFill>
              </a:rPr>
              <a:t>亿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en-US" altLang="zh-CN" dirty="0" smtClean="0">
                <a:solidFill>
                  <a:schemeClr val="accent3"/>
                </a:solidFill>
              </a:rPr>
              <a:t>2012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r>
              <a:rPr lang="en-US" altLang="zh-CN" dirty="0" smtClean="0">
                <a:solidFill>
                  <a:schemeClr val="accent3"/>
                </a:solidFill>
              </a:rPr>
              <a:t>1219.4</a:t>
            </a:r>
            <a:r>
              <a:rPr lang="zh-CN" altLang="en-US" dirty="0" smtClean="0">
                <a:solidFill>
                  <a:schemeClr val="accent3"/>
                </a:solidFill>
              </a:rPr>
              <a:t>亿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en-US" altLang="zh-CN" dirty="0" smtClean="0">
                <a:solidFill>
                  <a:schemeClr val="accent3"/>
                </a:solidFill>
              </a:rPr>
              <a:t>2013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r>
              <a:rPr lang="en-US" altLang="zh-CN" dirty="0" smtClean="0">
                <a:solidFill>
                  <a:schemeClr val="accent3"/>
                </a:solidFill>
              </a:rPr>
              <a:t>1511.4</a:t>
            </a:r>
            <a:r>
              <a:rPr lang="zh-CN" altLang="en-US" dirty="0" smtClean="0">
                <a:solidFill>
                  <a:schemeClr val="accent3"/>
                </a:solidFill>
              </a:rPr>
              <a:t>亿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en-US" altLang="zh-CN" dirty="0" smtClean="0">
                <a:solidFill>
                  <a:schemeClr val="accent3"/>
                </a:solidFill>
              </a:rPr>
              <a:t>2014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r>
              <a:rPr lang="en-US" altLang="zh-CN" dirty="0" smtClean="0">
                <a:solidFill>
                  <a:schemeClr val="accent3"/>
                </a:solidFill>
              </a:rPr>
              <a:t>29412.4</a:t>
            </a:r>
            <a:r>
              <a:rPr lang="zh-CN" altLang="en-US" dirty="0" smtClean="0">
                <a:solidFill>
                  <a:schemeClr val="accent3"/>
                </a:solidFill>
              </a:rPr>
              <a:t>亿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42095" y="4718559"/>
            <a:ext cx="17235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数据来源：艾瑞网</a:t>
            </a:r>
            <a:endParaRPr lang="zh-CN" alt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794" y="339502"/>
            <a:ext cx="5517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让我们通过历年双</a:t>
            </a:r>
            <a:r>
              <a:rPr lang="en-US" altLang="zh-CN" b="1" dirty="0" smtClean="0">
                <a:solidFill>
                  <a:schemeClr val="accent3"/>
                </a:solidFill>
              </a:rPr>
              <a:t>11</a:t>
            </a:r>
            <a:r>
              <a:rPr lang="zh-CN" altLang="en-US" b="1" dirty="0" smtClean="0">
                <a:solidFill>
                  <a:schemeClr val="accent3"/>
                </a:solidFill>
              </a:rPr>
              <a:t>来看下</a:t>
            </a:r>
            <a:r>
              <a:rPr lang="zh-CN" altLang="en-US" sz="3200" b="1" dirty="0" smtClean="0">
                <a:solidFill>
                  <a:schemeClr val="accent3"/>
                </a:solidFill>
              </a:rPr>
              <a:t>移动端支付</a:t>
            </a:r>
            <a:r>
              <a:rPr lang="zh-CN" altLang="en-US" b="1" dirty="0" smtClean="0">
                <a:solidFill>
                  <a:schemeClr val="accent3"/>
                </a:solidFill>
              </a:rPr>
              <a:t>的突飞猛进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6146" name="Picture 2" descr="c:\users\administrator\appdata\roaming\360se6\User Data\temp\967e15f8-f0ac-47b3-a112-d641e488f0d1_size59_w550_h3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7654"/>
            <a:ext cx="2451008" cy="1680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08101" y="1851670"/>
            <a:ext cx="7681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</a:rPr>
              <a:t>2015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endParaRPr lang="en-US" altLang="zh-CN" dirty="0" smtClean="0">
              <a:solidFill>
                <a:schemeClr val="accent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0600" y="2283718"/>
            <a:ext cx="5384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总销售额</a:t>
            </a:r>
            <a:r>
              <a:rPr lang="en-US" altLang="zh-CN" b="1" dirty="0" smtClean="0">
                <a:solidFill>
                  <a:schemeClr val="accent3"/>
                </a:solidFill>
              </a:rPr>
              <a:t>912.17</a:t>
            </a:r>
            <a:r>
              <a:rPr lang="zh-CN" altLang="en-US" b="1" dirty="0" smtClean="0">
                <a:solidFill>
                  <a:schemeClr val="accent3"/>
                </a:solidFill>
              </a:rPr>
              <a:t>亿</a:t>
            </a:r>
            <a:r>
              <a:rPr lang="zh-CN" altLang="en-US" dirty="0" smtClean="0">
                <a:solidFill>
                  <a:schemeClr val="accent3"/>
                </a:solidFill>
              </a:rPr>
              <a:t>，其中移动端交易额 </a:t>
            </a:r>
            <a:r>
              <a:rPr lang="en-US" altLang="zh-CN" b="1" dirty="0" smtClean="0">
                <a:solidFill>
                  <a:schemeClr val="accent3"/>
                </a:solidFill>
              </a:rPr>
              <a:t>626.42</a:t>
            </a:r>
            <a:r>
              <a:rPr lang="zh-CN" altLang="en-US" b="1" dirty="0" smtClean="0">
                <a:solidFill>
                  <a:schemeClr val="accent3"/>
                </a:solidFill>
              </a:rPr>
              <a:t>亿</a:t>
            </a:r>
            <a:r>
              <a:rPr lang="zh-CN" altLang="en-US" dirty="0" smtClean="0">
                <a:solidFill>
                  <a:schemeClr val="accent3"/>
                </a:solidFill>
              </a:rPr>
              <a:t>，占比</a:t>
            </a:r>
            <a:r>
              <a:rPr lang="en-US" altLang="zh-CN" sz="1600" b="1" dirty="0" smtClean="0">
                <a:solidFill>
                  <a:schemeClr val="accent3"/>
                </a:solidFill>
              </a:rPr>
              <a:t>68.67%</a:t>
            </a:r>
            <a:endParaRPr lang="zh-CN" altLang="en-US" sz="1600" b="1" dirty="0">
              <a:solidFill>
                <a:schemeClr val="accent3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08103" y="2715766"/>
            <a:ext cx="7681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</a:rPr>
              <a:t>2014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endParaRPr lang="en-US" altLang="zh-CN" dirty="0" smtClean="0">
              <a:solidFill>
                <a:schemeClr val="accent3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3608" y="3939902"/>
            <a:ext cx="191911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天猫双</a:t>
            </a:r>
            <a:r>
              <a:rPr lang="en-US" altLang="zh-CN" dirty="0" smtClean="0">
                <a:solidFill>
                  <a:schemeClr val="accent3"/>
                </a:solidFill>
              </a:rPr>
              <a:t>11</a:t>
            </a:r>
            <a:r>
              <a:rPr lang="zh-CN" altLang="en-US" dirty="0" smtClean="0">
                <a:solidFill>
                  <a:schemeClr val="accent3"/>
                </a:solidFill>
              </a:rPr>
              <a:t>全球狂欢节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767965" y="3152254"/>
            <a:ext cx="47100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  总销售额</a:t>
            </a:r>
            <a:r>
              <a:rPr lang="en-US" altLang="zh-CN" b="1" dirty="0" smtClean="0">
                <a:solidFill>
                  <a:schemeClr val="accent3"/>
                </a:solidFill>
              </a:rPr>
              <a:t>571</a:t>
            </a:r>
            <a:r>
              <a:rPr lang="zh-CN" altLang="en-US" b="1" dirty="0" smtClean="0">
                <a:solidFill>
                  <a:schemeClr val="accent3"/>
                </a:solidFill>
              </a:rPr>
              <a:t>亿</a:t>
            </a:r>
            <a:r>
              <a:rPr lang="zh-CN" altLang="en-US" dirty="0" smtClean="0">
                <a:solidFill>
                  <a:schemeClr val="accent3"/>
                </a:solidFill>
              </a:rPr>
              <a:t>，其中移动端交易额 </a:t>
            </a:r>
            <a:r>
              <a:rPr lang="en-US" altLang="zh-CN" b="1" dirty="0" smtClean="0">
                <a:solidFill>
                  <a:schemeClr val="accent3"/>
                </a:solidFill>
              </a:rPr>
              <a:t>243</a:t>
            </a:r>
            <a:r>
              <a:rPr lang="zh-CN" altLang="en-US" b="1" dirty="0" smtClean="0">
                <a:solidFill>
                  <a:schemeClr val="accent3"/>
                </a:solidFill>
              </a:rPr>
              <a:t>亿</a:t>
            </a:r>
            <a:r>
              <a:rPr lang="zh-CN" altLang="en-US" dirty="0" smtClean="0">
                <a:solidFill>
                  <a:schemeClr val="accent3"/>
                </a:solidFill>
              </a:rPr>
              <a:t>，占比</a:t>
            </a:r>
            <a:r>
              <a:rPr lang="en-US" altLang="zh-CN" sz="1600" b="1" dirty="0" smtClean="0">
                <a:solidFill>
                  <a:schemeClr val="accent3"/>
                </a:solidFill>
              </a:rPr>
              <a:t>42%</a:t>
            </a:r>
            <a:endParaRPr lang="zh-CN" altLang="en-US" sz="1600" b="1" dirty="0">
              <a:solidFill>
                <a:schemeClr val="accent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08102" y="3507854"/>
            <a:ext cx="7681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</a:rPr>
              <a:t>2013</a:t>
            </a:r>
            <a:r>
              <a:rPr lang="zh-CN" altLang="en-US" dirty="0" smtClean="0">
                <a:solidFill>
                  <a:schemeClr val="accent3"/>
                </a:solidFill>
              </a:rPr>
              <a:t>年</a:t>
            </a:r>
            <a:endParaRPr lang="en-US" altLang="zh-CN" dirty="0" smtClean="0">
              <a:solidFill>
                <a:schemeClr val="accent3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38728" y="3932207"/>
            <a:ext cx="4968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总销售额</a:t>
            </a:r>
            <a:r>
              <a:rPr lang="en-US" altLang="zh-CN" b="1" dirty="0" smtClean="0">
                <a:solidFill>
                  <a:schemeClr val="accent3"/>
                </a:solidFill>
              </a:rPr>
              <a:t>350.19</a:t>
            </a:r>
            <a:r>
              <a:rPr lang="zh-CN" altLang="en-US" b="1" dirty="0" smtClean="0">
                <a:solidFill>
                  <a:schemeClr val="accent3"/>
                </a:solidFill>
              </a:rPr>
              <a:t>亿</a:t>
            </a:r>
            <a:r>
              <a:rPr lang="zh-CN" altLang="en-US" dirty="0" smtClean="0">
                <a:solidFill>
                  <a:schemeClr val="accent3"/>
                </a:solidFill>
              </a:rPr>
              <a:t>，其中移动端交易额 </a:t>
            </a:r>
            <a:r>
              <a:rPr lang="en-US" altLang="zh-CN" b="1" dirty="0" smtClean="0">
                <a:solidFill>
                  <a:schemeClr val="accent3"/>
                </a:solidFill>
              </a:rPr>
              <a:t>53.5</a:t>
            </a:r>
            <a:r>
              <a:rPr lang="zh-CN" altLang="en-US" b="1" dirty="0" smtClean="0">
                <a:solidFill>
                  <a:schemeClr val="accent3"/>
                </a:solidFill>
              </a:rPr>
              <a:t>亿</a:t>
            </a:r>
            <a:r>
              <a:rPr lang="zh-CN" altLang="en-US" dirty="0" smtClean="0">
                <a:solidFill>
                  <a:schemeClr val="accent3"/>
                </a:solidFill>
              </a:rPr>
              <a:t>，占比</a:t>
            </a:r>
            <a:r>
              <a:rPr lang="en-US" altLang="zh-CN" sz="1600" b="1" dirty="0" smtClean="0">
                <a:solidFill>
                  <a:schemeClr val="accent3"/>
                </a:solidFill>
              </a:rPr>
              <a:t>15%</a:t>
            </a:r>
            <a:endParaRPr lang="zh-CN" altLang="en-US" sz="1600" b="1" dirty="0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15336" y="1407462"/>
            <a:ext cx="23006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未来，将持续增长！！！</a:t>
            </a:r>
            <a:endParaRPr lang="zh-CN" alt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9512" y="255355"/>
            <a:ext cx="4206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accent3"/>
                </a:solidFill>
                <a:latin typeface="Arial" pitchFamily="34" charset="0"/>
              </a:rPr>
              <a:t>微信移动互联网时代异军突起</a:t>
            </a:r>
            <a:endParaRPr lang="zh-CN" altLang="en-US" sz="2400" b="1" dirty="0">
              <a:solidFill>
                <a:schemeClr val="accent3"/>
              </a:solidFill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563638"/>
            <a:ext cx="184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97014" y="1059582"/>
            <a:ext cx="178194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2000" b="1" dirty="0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微</a:t>
            </a:r>
            <a:r>
              <a:rPr lang="en-US" altLang="en-US" sz="2000" b="1" dirty="0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信</a:t>
            </a:r>
            <a:r>
              <a:rPr lang="en-US" altLang="en-US" sz="2000" dirty="0" smtClean="0">
                <a:solidFill>
                  <a:srgbClr val="7F7F7F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：</a:t>
            </a:r>
            <a:endParaRPr lang="zh-CN" altLang="en-US" sz="2000" dirty="0" smtClean="0">
              <a:solidFill>
                <a:srgbClr val="7F7F7F"/>
              </a:solidFill>
              <a:latin typeface="幼圆" pitchFamily="49" charset="-122"/>
              <a:ea typeface="幼圆" pitchFamily="49" charset="-122"/>
              <a:sym typeface="幼圆" pitchFamily="49" charset="-122"/>
            </a:endParaRPr>
          </a:p>
          <a:p>
            <a:pPr>
              <a:lnSpc>
                <a:spcPts val="2000"/>
              </a:lnSpc>
            </a:pPr>
            <a:r>
              <a:rPr lang="zh-CN" altLang="en-US" dirty="0">
                <a:solidFill>
                  <a:srgbClr val="1E4E79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移动</a:t>
            </a:r>
            <a:r>
              <a:rPr lang="zh-CN" altLang="en-US" dirty="0" smtClean="0">
                <a:solidFill>
                  <a:srgbClr val="1E4E79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端</a:t>
            </a:r>
          </a:p>
          <a:p>
            <a:pPr>
              <a:lnSpc>
                <a:spcPts val="2000"/>
              </a:lnSpc>
            </a:pPr>
            <a:r>
              <a:rPr lang="zh-CN" altLang="en-US" dirty="0" smtClean="0">
                <a:solidFill>
                  <a:srgbClr val="1E4E79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活跃用户</a:t>
            </a:r>
            <a:r>
              <a:rPr lang="zh-CN" altLang="en-US" b="1" dirty="0">
                <a:solidFill>
                  <a:srgbClr val="00B050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最多</a:t>
            </a:r>
            <a:endParaRPr lang="zh-CN" altLang="en-US" b="1" dirty="0" smtClean="0">
              <a:solidFill>
                <a:srgbClr val="00B050"/>
              </a:solidFill>
              <a:latin typeface="幼圆" pitchFamily="49" charset="-122"/>
              <a:ea typeface="幼圆" pitchFamily="49" charset="-122"/>
              <a:sym typeface="幼圆" pitchFamily="49" charset="-122"/>
            </a:endParaRPr>
          </a:p>
          <a:p>
            <a:pPr>
              <a:lnSpc>
                <a:spcPts val="2000"/>
              </a:lnSpc>
            </a:pPr>
            <a:r>
              <a:rPr lang="zh-CN" altLang="en-US" dirty="0" smtClean="0">
                <a:solidFill>
                  <a:srgbClr val="1E4E79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有效</a:t>
            </a:r>
            <a:r>
              <a:rPr lang="zh-CN" altLang="en-US" b="1" dirty="0" smtClean="0">
                <a:solidFill>
                  <a:srgbClr val="00B050"/>
                </a:solidFill>
                <a:latin typeface="幼圆" pitchFamily="49" charset="-122"/>
                <a:ea typeface="幼圆" pitchFamily="49" charset="-122"/>
                <a:sym typeface="幼圆" pitchFamily="49" charset="-122"/>
              </a:rPr>
              <a:t>时间最长</a:t>
            </a:r>
            <a:endParaRPr lang="zh-CN" altLang="en-US" dirty="0">
              <a:solidFill>
                <a:srgbClr val="000000"/>
              </a:solidFill>
              <a:latin typeface="幼圆" pitchFamily="49" charset="-122"/>
              <a:ea typeface="幼圆" pitchFamily="49" charset="-122"/>
              <a:sym typeface="幼圆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0874" y="3651870"/>
            <a:ext cx="1133872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-635">
              <a:lnSpc>
                <a:spcPts val="2100"/>
              </a:lnSpc>
              <a:tabLst>
                <a:tab pos="50800" algn="l"/>
                <a:tab pos="736600" algn="l"/>
                <a:tab pos="749300" algn="l"/>
              </a:tabLst>
            </a:pPr>
            <a:r>
              <a:rPr lang="zh-CN" altLang="en-US" sz="1800" b="1" dirty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微信</a:t>
            </a:r>
            <a:r>
              <a:rPr lang="en-US" altLang="zh-CN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 </a:t>
            </a:r>
            <a:r>
              <a:rPr lang="zh-CN" altLang="en-US" b="1" dirty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启动</a:t>
            </a:r>
            <a:endParaRPr lang="zh-CN" altLang="en-US" b="1" dirty="0" smtClean="0">
              <a:solidFill>
                <a:srgbClr val="7F7F7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1400"/>
              </a:lnSpc>
              <a:tabLst>
                <a:tab pos="50800" algn="l"/>
                <a:tab pos="736600" algn="l"/>
                <a:tab pos="749300" algn="l"/>
              </a:tabLst>
            </a:pPr>
            <a:r>
              <a:rPr lang="en-US" altLang="zh-CN" dirty="0" smtClean="0">
                <a:solidFill>
                  <a:srgbClr val="000000"/>
                </a:solidFill>
                <a:sym typeface="Calibri" pitchFamily="34" charset="0"/>
              </a:rPr>
              <a:t>	</a:t>
            </a:r>
            <a:r>
              <a:rPr lang="en-US" altLang="zh-CN" sz="16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2010.11</a:t>
            </a:r>
            <a:endParaRPr lang="zh-CN" altLang="en-US" dirty="0">
              <a:solidFill>
                <a:srgbClr val="000000"/>
              </a:solidFill>
              <a:sym typeface="宋体" pitchFamily="2" charset="-122"/>
            </a:endParaRPr>
          </a:p>
        </p:txBody>
      </p:sp>
      <p:pic>
        <p:nvPicPr>
          <p:cNvPr id="10" name="图片 12" descr="图片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93044"/>
            <a:ext cx="3302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1482306" y="3219822"/>
            <a:ext cx="204735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-635">
              <a:lnSpc>
                <a:spcPts val="1800"/>
              </a:lnSpc>
              <a:tabLst>
                <a:tab pos="50800" algn="l"/>
                <a:tab pos="736600" algn="l"/>
                <a:tab pos="749300" algn="l"/>
              </a:tabLst>
            </a:pPr>
            <a:r>
              <a:rPr lang="en-US" altLang="zh-CN" sz="16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4.0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zh-CN" altLang="en-US" sz="1600" b="1" dirty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版本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zh-CN" altLang="en-US" sz="16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用户过千万</a:t>
            </a:r>
            <a:endParaRPr lang="en-US" altLang="en-US" sz="1600" b="1" dirty="0" smtClean="0">
              <a:solidFill>
                <a:srgbClr val="9DC54C"/>
              </a:solidFill>
              <a:latin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1800"/>
              </a:lnSpc>
              <a:tabLst>
                <a:tab pos="50800" algn="l"/>
                <a:tab pos="736600" algn="l"/>
                <a:tab pos="749300" algn="l"/>
              </a:tabLst>
            </a:pPr>
            <a:r>
              <a:rPr lang="en-US" altLang="zh-CN" dirty="0" smtClean="0">
                <a:solidFill>
                  <a:srgbClr val="000000"/>
                </a:solidFill>
                <a:sym typeface="Calibri" pitchFamily="34" charset="0"/>
              </a:rPr>
              <a:t>	</a:t>
            </a:r>
            <a:r>
              <a:rPr lang="en-US" altLang="zh-CN" sz="12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2012.4</a:t>
            </a:r>
            <a:endParaRPr lang="zh-CN" altLang="en-US" dirty="0">
              <a:solidFill>
                <a:srgbClr val="000000"/>
              </a:solidFill>
              <a:sym typeface="宋体" pitchFamily="2" charset="-122"/>
            </a:endParaRPr>
          </a:p>
        </p:txBody>
      </p:sp>
      <p:pic>
        <p:nvPicPr>
          <p:cNvPr id="12" name="图片 13" descr="图片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73" y="3561557"/>
            <a:ext cx="47148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2843808" y="2571750"/>
            <a:ext cx="14219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用户数破</a:t>
            </a:r>
            <a:r>
              <a:rPr lang="en-US" altLang="zh-CN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3</a:t>
            </a:r>
            <a:r>
              <a:rPr lang="en-US" altLang="en-US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亿</a:t>
            </a:r>
            <a:endParaRPr lang="zh-CN" altLang="en-US" b="1" dirty="0" smtClean="0">
              <a:solidFill>
                <a:srgbClr val="9DC54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en-US" altLang="zh-CN" sz="12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2013.1</a:t>
            </a:r>
            <a:endParaRPr lang="en-US" altLang="zh-CN" sz="1200" b="1" dirty="0">
              <a:solidFill>
                <a:srgbClr val="9DC54C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87795" y="1979280"/>
            <a:ext cx="21239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-635">
              <a:lnSpc>
                <a:spcPts val="2200"/>
              </a:lnSpc>
              <a:tabLst>
                <a:tab pos="38100" algn="l"/>
                <a:tab pos="939800" algn="l"/>
                <a:tab pos="1003300" algn="l"/>
                <a:tab pos="2184400" algn="l"/>
              </a:tabLst>
            </a:pPr>
            <a:r>
              <a:rPr lang="en-US" altLang="en-US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微</a:t>
            </a:r>
            <a:r>
              <a:rPr lang="zh-CN" altLang="en-US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信使用次数</a:t>
            </a:r>
            <a:r>
              <a:rPr lang="zh-CN" altLang="en-US" sz="14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超过短信</a:t>
            </a:r>
            <a:endParaRPr lang="zh-CN" altLang="en-US" sz="1400" b="1" dirty="0" smtClean="0">
              <a:solidFill>
                <a:srgbClr val="7F7F7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1700"/>
              </a:lnSpc>
              <a:tabLst>
                <a:tab pos="38100" algn="l"/>
                <a:tab pos="939800" algn="l"/>
                <a:tab pos="1003300" algn="l"/>
                <a:tab pos="2184400" algn="l"/>
              </a:tabLst>
            </a:pPr>
            <a:r>
              <a:rPr lang="en-US" altLang="zh-CN" dirty="0" smtClean="0">
                <a:solidFill>
                  <a:srgbClr val="000000"/>
                </a:solidFill>
                <a:sym typeface="Calibri" pitchFamily="34" charset="0"/>
              </a:rPr>
              <a:t> </a:t>
            </a:r>
            <a:r>
              <a:rPr lang="en-US" altLang="zh-CN" sz="12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2013.3</a:t>
            </a:r>
            <a:endParaRPr lang="zh-CN" altLang="en-US" dirty="0">
              <a:solidFill>
                <a:srgbClr val="000000"/>
              </a:solidFill>
              <a:sym typeface="宋体" pitchFamily="2" charset="-122"/>
            </a:endParaRPr>
          </a:p>
        </p:txBody>
      </p:sp>
      <p:pic>
        <p:nvPicPr>
          <p:cNvPr id="15" name="图片 22" descr="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688" y="1426428"/>
            <a:ext cx="6842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4" descr="图片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32" y="2544429"/>
            <a:ext cx="67151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4499992" y="1448796"/>
            <a:ext cx="2790056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-635">
              <a:lnSpc>
                <a:spcPts val="1800"/>
              </a:lnSpc>
              <a:tabLst>
                <a:tab pos="38100" algn="l"/>
                <a:tab pos="939800" algn="l"/>
                <a:tab pos="1003300" algn="l"/>
                <a:tab pos="2184400" algn="l"/>
              </a:tabLst>
            </a:pPr>
            <a:r>
              <a:rPr lang="en-US" altLang="en-US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微信</a:t>
            </a:r>
            <a:r>
              <a:rPr lang="en-US" altLang="zh-CN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5.0</a:t>
            </a:r>
            <a:r>
              <a:rPr lang="en-US" altLang="en-US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发布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en-US" altLang="en-US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用户</a:t>
            </a:r>
            <a:r>
              <a:rPr lang="en-US" altLang="zh-CN" sz="14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4.7</a:t>
            </a:r>
            <a:r>
              <a:rPr lang="en-US" altLang="en-US" sz="14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亿</a:t>
            </a:r>
            <a:endParaRPr lang="zh-CN" altLang="en-US" sz="1400" b="1" dirty="0" smtClean="0">
              <a:solidFill>
                <a:srgbClr val="9DC54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1400"/>
              </a:lnSpc>
              <a:tabLst>
                <a:tab pos="38100" algn="l"/>
                <a:tab pos="939800" algn="l"/>
                <a:tab pos="1003300" algn="l"/>
                <a:tab pos="2184400" algn="l"/>
              </a:tabLst>
            </a:pPr>
            <a:r>
              <a:rPr lang="en-US" altLang="zh-CN" sz="1400" b="1" dirty="0" smtClean="0">
                <a:solidFill>
                  <a:srgbClr val="9DC54C"/>
                </a:solidFill>
                <a:latin typeface="微软雅黑" pitchFamily="34" charset="-122"/>
                <a:sym typeface="微软雅黑" pitchFamily="34" charset="-122"/>
              </a:rPr>
              <a:t>2013.8.5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 </a:t>
            </a:r>
            <a:r>
              <a:rPr lang="zh-CN" altLang="en-US" sz="1400" b="1" dirty="0" smtClean="0">
                <a:solidFill>
                  <a:srgbClr val="00511A"/>
                </a:solidFill>
                <a:latin typeface="微软雅黑" pitchFamily="34" charset="-122"/>
                <a:sym typeface="微软雅黑" pitchFamily="34" charset="-122"/>
              </a:rPr>
              <a:t>扫一扫</a:t>
            </a:r>
            <a:r>
              <a:rPr lang="en-US" altLang="en-US" sz="1400" b="1" dirty="0" smtClean="0">
                <a:solidFill>
                  <a:srgbClr val="00511A"/>
                </a:solidFill>
                <a:latin typeface="微软雅黑" pitchFamily="34" charset="-122"/>
                <a:sym typeface="微软雅黑" pitchFamily="34" charset="-122"/>
              </a:rPr>
              <a:t>；</a:t>
            </a:r>
            <a:r>
              <a:rPr lang="zh-CN" altLang="en-US" sz="1400" b="1" dirty="0" smtClean="0">
                <a:solidFill>
                  <a:srgbClr val="00511A"/>
                </a:solidFill>
                <a:latin typeface="微软雅黑" pitchFamily="34" charset="-122"/>
                <a:sym typeface="微软雅黑" pitchFamily="34" charset="-122"/>
              </a:rPr>
              <a:t>微信支付</a:t>
            </a:r>
            <a:endParaRPr lang="zh-CN" altLang="en-US" sz="1400" b="1" dirty="0">
              <a:solidFill>
                <a:srgbClr val="00511A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18" name="图片 15" descr="图片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114" y="1962415"/>
            <a:ext cx="874712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2" descr="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15566"/>
            <a:ext cx="6842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6588224" y="825653"/>
            <a:ext cx="2213992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-635">
              <a:lnSpc>
                <a:spcPts val="2000"/>
              </a:lnSpc>
              <a:tabLst>
                <a:tab pos="76200" algn="l"/>
                <a:tab pos="228600" algn="l"/>
              </a:tabLst>
            </a:pPr>
            <a:r>
              <a:rPr lang="en-US" altLang="en-US" sz="1400" b="1" dirty="0" smtClean="0">
                <a:solidFill>
                  <a:srgbClr val="87AE38"/>
                </a:solidFill>
                <a:latin typeface="微软雅黑" pitchFamily="34" charset="-122"/>
                <a:sym typeface="微软雅黑" pitchFamily="34" charset="-122"/>
              </a:rPr>
              <a:t>微信</a:t>
            </a:r>
            <a:r>
              <a:rPr lang="en-US" altLang="zh-CN" sz="1400" b="1" dirty="0" smtClean="0">
                <a:solidFill>
                  <a:srgbClr val="87AE38"/>
                </a:solidFill>
                <a:latin typeface="微软雅黑" pitchFamily="34" charset="-122"/>
                <a:sym typeface="微软雅黑" pitchFamily="34" charset="-122"/>
              </a:rPr>
              <a:t>6.0</a:t>
            </a:r>
            <a:r>
              <a:rPr lang="en-US" altLang="en-US" sz="1400" b="1" dirty="0" smtClean="0">
                <a:solidFill>
                  <a:srgbClr val="87AE38"/>
                </a:solidFill>
                <a:latin typeface="微软雅黑" pitchFamily="34" charset="-122"/>
                <a:sym typeface="微软雅黑" pitchFamily="34" charset="-122"/>
              </a:rPr>
              <a:t>版本发布</a:t>
            </a:r>
            <a:endParaRPr lang="zh-CN" altLang="en-US" sz="1400" b="1" dirty="0" smtClean="0">
              <a:solidFill>
                <a:srgbClr val="87AE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1900"/>
              </a:lnSpc>
              <a:tabLst>
                <a:tab pos="76200" algn="l"/>
                <a:tab pos="228600" algn="l"/>
              </a:tabLst>
            </a:pPr>
            <a:r>
              <a:rPr lang="en-US" altLang="zh-CN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2014.10.6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 </a:t>
            </a:r>
            <a:r>
              <a:rPr lang="en-US" altLang="zh-CN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6</a:t>
            </a:r>
            <a:r>
              <a:rPr lang="en-US" altLang="en-US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秒小视频；</a:t>
            </a:r>
            <a:endParaRPr lang="zh-CN" altLang="en-US" sz="1400" b="1" dirty="0" smtClean="0">
              <a:solidFill>
                <a:srgbClr val="7F7F7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1800"/>
              </a:lnSpc>
              <a:tabLst>
                <a:tab pos="76200" algn="l"/>
                <a:tab pos="228600" algn="l"/>
              </a:tabLst>
            </a:pPr>
            <a:r>
              <a:rPr lang="en-US" altLang="zh-CN" sz="1400" dirty="0" smtClean="0">
                <a:solidFill>
                  <a:srgbClr val="000000"/>
                </a:solidFill>
                <a:sym typeface="Calibri" pitchFamily="34" charset="0"/>
              </a:rPr>
              <a:t>		</a:t>
            </a:r>
            <a:r>
              <a:rPr lang="zh-CN" altLang="en-US" sz="1400" b="1" dirty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微</a:t>
            </a:r>
            <a:r>
              <a:rPr lang="zh-CN" altLang="en-US" sz="1400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信钱包手势密码</a:t>
            </a:r>
            <a:endParaRPr lang="zh-CN" altLang="en-US" sz="1400" dirty="0">
              <a:solidFill>
                <a:srgbClr val="000000"/>
              </a:solidFill>
              <a:sym typeface="宋体" pitchFamily="2" charset="-122"/>
            </a:endParaRPr>
          </a:p>
        </p:txBody>
      </p:sp>
      <p:pic>
        <p:nvPicPr>
          <p:cNvPr id="21" name="图片 16" descr="图片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220" y="1612066"/>
            <a:ext cx="1195387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5418162" y="3171230"/>
            <a:ext cx="2118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-635">
              <a:lnSpc>
                <a:spcPts val="2400"/>
              </a:lnSpc>
              <a:tabLst>
                <a:tab pos="101600" algn="l"/>
                <a:tab pos="673100" algn="l"/>
              </a:tabLst>
            </a:pPr>
            <a:r>
              <a:rPr lang="en-US" altLang="zh-CN" b="1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  2015.1</a:t>
            </a:r>
            <a:endParaRPr lang="zh-CN" altLang="en-US" b="1" dirty="0" smtClean="0">
              <a:solidFill>
                <a:srgbClr val="7F7F7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4200"/>
              </a:lnSpc>
              <a:tabLst>
                <a:tab pos="101600" algn="l"/>
                <a:tab pos="673100" algn="l"/>
              </a:tabLst>
            </a:pPr>
            <a:r>
              <a:rPr lang="en-US" altLang="zh-CN" dirty="0" smtClean="0">
                <a:solidFill>
                  <a:srgbClr val="000000"/>
                </a:solidFill>
                <a:sym typeface="Calibri" pitchFamily="34" charset="0"/>
              </a:rPr>
              <a:t>	</a:t>
            </a:r>
            <a:r>
              <a:rPr lang="en-US" altLang="zh-CN" sz="2400" b="1" dirty="0" smtClean="0">
                <a:solidFill>
                  <a:srgbClr val="87AE38"/>
                </a:solidFill>
                <a:latin typeface="微软雅黑" pitchFamily="34" charset="-122"/>
                <a:sym typeface="微软雅黑" pitchFamily="34" charset="-122"/>
              </a:rPr>
              <a:t>6.1</a:t>
            </a:r>
            <a:r>
              <a:rPr lang="en-US" altLang="en-US" sz="2400" b="1" dirty="0" smtClean="0">
                <a:solidFill>
                  <a:srgbClr val="87AE38"/>
                </a:solidFill>
                <a:latin typeface="微软雅黑" pitchFamily="34" charset="-122"/>
                <a:sym typeface="微软雅黑" pitchFamily="34" charset="-122"/>
              </a:rPr>
              <a:t>版本发布</a:t>
            </a:r>
            <a:endParaRPr lang="zh-CN" altLang="en-US" sz="2400" b="1" dirty="0" smtClean="0">
              <a:solidFill>
                <a:srgbClr val="87AE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defTabSz="-635">
              <a:lnSpc>
                <a:spcPts val="3000"/>
              </a:lnSpc>
              <a:tabLst>
                <a:tab pos="101600" algn="l"/>
                <a:tab pos="673100" algn="l"/>
              </a:tabLst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sym typeface="微软雅黑" pitchFamily="34" charset="-122"/>
              </a:rPr>
              <a:t>  微信摇一摇春节红包</a:t>
            </a:r>
            <a:endParaRPr lang="en-US" altLang="zh-CN" b="1" dirty="0">
              <a:solidFill>
                <a:srgbClr val="FF0000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63332" y="4763772"/>
            <a:ext cx="6623128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*</a:t>
            </a:r>
            <a:r>
              <a:rPr lang="en-US" altLang="en-US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数据来源：</a:t>
            </a:r>
            <a:r>
              <a:rPr lang="en-US" altLang="zh-CN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mUserTracher2013.7,</a:t>
            </a:r>
            <a:r>
              <a:rPr lang="en-US" altLang="en-US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基于对</a:t>
            </a:r>
            <a:r>
              <a:rPr lang="en-US" altLang="zh-CN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10</a:t>
            </a:r>
            <a:r>
              <a:rPr lang="en-US" altLang="en-US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万名</a:t>
            </a:r>
            <a:r>
              <a:rPr lang="en-US" altLang="zh-CN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ios</a:t>
            </a:r>
            <a:r>
              <a:rPr lang="en-US" altLang="en-US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和</a:t>
            </a:r>
            <a:r>
              <a:rPr lang="en-US" altLang="zh-CN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Android</a:t>
            </a:r>
            <a:r>
              <a:rPr lang="en-US" altLang="en-US" sz="1100" dirty="0" smtClean="0">
                <a:solidFill>
                  <a:srgbClr val="7F7F7F"/>
                </a:solidFill>
                <a:latin typeface="微软雅黑" pitchFamily="34" charset="-122"/>
                <a:sym typeface="微软雅黑" pitchFamily="34" charset="-122"/>
              </a:rPr>
              <a:t>系统智能终端用户使用行为长期监测获得</a:t>
            </a:r>
            <a:endParaRPr lang="zh-CN" altLang="en-US" sz="1100" dirty="0">
              <a:solidFill>
                <a:srgbClr val="000000"/>
              </a:solidFill>
              <a:sym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7504" y="767326"/>
            <a:ext cx="8912968" cy="3532616"/>
          </a:xfrm>
          <a:custGeom>
            <a:avLst/>
            <a:gdLst>
              <a:gd name="connsiteX0" fmla="*/ 0 w 9144000"/>
              <a:gd name="connsiteY0" fmla="*/ 3561587 h 3561588"/>
              <a:gd name="connsiteX1" fmla="*/ 9144000 w 9144000"/>
              <a:gd name="connsiteY1" fmla="*/ 3561587 h 3561588"/>
              <a:gd name="connsiteX2" fmla="*/ 9144000 w 9144000"/>
              <a:gd name="connsiteY2" fmla="*/ 0 h 3561588"/>
              <a:gd name="connsiteX3" fmla="*/ 0 w 9144000"/>
              <a:gd name="connsiteY3" fmla="*/ 0 h 3561588"/>
              <a:gd name="connsiteX4" fmla="*/ 0 w 9144000"/>
              <a:gd name="connsiteY4" fmla="*/ 3561587 h 35615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3561588">
                <a:moveTo>
                  <a:pt x="0" y="3561587"/>
                </a:moveTo>
                <a:lnTo>
                  <a:pt x="9144000" y="3561587"/>
                </a:lnTo>
                <a:lnTo>
                  <a:pt x="9144000" y="0"/>
                </a:lnTo>
                <a:lnTo>
                  <a:pt x="0" y="0"/>
                </a:lnTo>
                <a:lnTo>
                  <a:pt x="0" y="3561587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3100"/>
              </a:lnSpc>
            </a:pPr>
            <a:endParaRPr lang="en-US" altLang="zh-CN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95536" y="2423510"/>
            <a:ext cx="173513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2700" b="1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6亿</a:t>
            </a:r>
            <a:r>
              <a:rPr lang="en-US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月活跃帐户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482600" y="1384300"/>
            <a:ext cx="1577355" cy="44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上</a:t>
            </a:r>
            <a:r>
              <a:rPr lang="zh-CN" altLang="en-US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线</a:t>
            </a:r>
            <a:r>
              <a:rPr lang="zh-CN" altLang="en-US" sz="2400" b="1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四年</a:t>
            </a:r>
            <a:r>
              <a:rPr lang="zh-CN" altLang="en-US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的微信</a:t>
            </a:r>
            <a:endParaRPr lang="en-US" altLang="zh-CN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089150" y="1854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2700" b="1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20多种</a:t>
            </a:r>
            <a:r>
              <a:rPr lang="en-US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语言版本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151577" y="3003798"/>
            <a:ext cx="341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用户遍及</a:t>
            </a:r>
            <a:r>
              <a:rPr lang="en-US" altLang="zh-CN" sz="2700" b="1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200多个</a:t>
            </a:r>
            <a:r>
              <a:rPr lang="en-US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国家及地区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244" y="759297"/>
            <a:ext cx="3672408" cy="351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7504" y="4468494"/>
            <a:ext cx="88934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3"/>
                </a:solidFill>
              </a:rPr>
              <a:t>基本上只要有智能手机的，手机里面都有下载微信！据统计平均每个微信用户每天打开微信的次数为</a:t>
            </a:r>
            <a:r>
              <a:rPr lang="en-US" altLang="zh-CN" sz="1400" b="1" dirty="0" smtClean="0">
                <a:solidFill>
                  <a:schemeClr val="accent3"/>
                </a:solidFill>
              </a:rPr>
              <a:t>39</a:t>
            </a:r>
            <a:r>
              <a:rPr lang="zh-CN" altLang="en-US" sz="1400" b="1" dirty="0" smtClean="0">
                <a:solidFill>
                  <a:schemeClr val="accent3"/>
                </a:solidFill>
              </a:rPr>
              <a:t>次</a:t>
            </a:r>
            <a:r>
              <a:rPr lang="zh-CN" altLang="en-US" dirty="0">
                <a:solidFill>
                  <a:schemeClr val="accent3"/>
                </a:solidFill>
              </a:rPr>
              <a:t>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4982" y="84355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3"/>
                </a:solidFill>
              </a:rPr>
              <a:t>典型用户的一天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5" name="直接连接符 85"/>
          <p:cNvSpPr>
            <a:spLocks noChangeShapeType="1"/>
          </p:cNvSpPr>
          <p:nvPr/>
        </p:nvSpPr>
        <p:spPr bwMode="auto">
          <a:xfrm flipH="1">
            <a:off x="1068046" y="2682297"/>
            <a:ext cx="7056785" cy="0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直接连接符 16"/>
          <p:cNvSpPr>
            <a:spLocks noChangeShapeType="1"/>
          </p:cNvSpPr>
          <p:nvPr/>
        </p:nvSpPr>
        <p:spPr bwMode="auto">
          <a:xfrm>
            <a:off x="1524996" y="1567489"/>
            <a:ext cx="0" cy="1114807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直接连接符 16"/>
          <p:cNvSpPr>
            <a:spLocks noChangeShapeType="1"/>
          </p:cNvSpPr>
          <p:nvPr/>
        </p:nvSpPr>
        <p:spPr bwMode="auto">
          <a:xfrm flipH="1">
            <a:off x="2515011" y="1567490"/>
            <a:ext cx="18150" cy="1114806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直接连接符 16"/>
          <p:cNvSpPr>
            <a:spLocks noChangeShapeType="1"/>
          </p:cNvSpPr>
          <p:nvPr/>
        </p:nvSpPr>
        <p:spPr bwMode="auto">
          <a:xfrm>
            <a:off x="3490129" y="1695097"/>
            <a:ext cx="0" cy="972902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16"/>
          <p:cNvSpPr>
            <a:spLocks noChangeShapeType="1"/>
          </p:cNvSpPr>
          <p:nvPr/>
        </p:nvSpPr>
        <p:spPr bwMode="auto">
          <a:xfrm>
            <a:off x="4686278" y="1650525"/>
            <a:ext cx="0" cy="1017474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直接连接符 16"/>
          <p:cNvSpPr>
            <a:spLocks noChangeShapeType="1"/>
          </p:cNvSpPr>
          <p:nvPr/>
        </p:nvSpPr>
        <p:spPr bwMode="auto">
          <a:xfrm>
            <a:off x="7013522" y="1709395"/>
            <a:ext cx="0" cy="972902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直接连接符 16"/>
          <p:cNvSpPr>
            <a:spLocks noChangeShapeType="1"/>
          </p:cNvSpPr>
          <p:nvPr/>
        </p:nvSpPr>
        <p:spPr bwMode="auto">
          <a:xfrm>
            <a:off x="5670121" y="1664448"/>
            <a:ext cx="0" cy="1017847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619672" y="1709395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/>
                </a:solidFill>
              </a:rPr>
              <a:t>07</a:t>
            </a:r>
            <a:r>
              <a:rPr lang="zh-CN" altLang="en-US" sz="1200" dirty="0" smtClean="0">
                <a:solidFill>
                  <a:schemeClr val="accent3"/>
                </a:solidFill>
              </a:rPr>
              <a:t>：</a:t>
            </a:r>
            <a:r>
              <a:rPr lang="en-US" altLang="zh-CN" sz="1200" dirty="0" smtClean="0">
                <a:solidFill>
                  <a:schemeClr val="accent3"/>
                </a:solidFill>
              </a:rPr>
              <a:t>00</a:t>
            </a: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起床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刷刷朋友圈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6022" y="1709395"/>
            <a:ext cx="954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/>
                </a:solidFill>
              </a:rPr>
              <a:t>08</a:t>
            </a:r>
            <a:r>
              <a:rPr lang="zh-CN" altLang="en-US" sz="1200" dirty="0" smtClean="0">
                <a:solidFill>
                  <a:schemeClr val="accent3"/>
                </a:solidFill>
              </a:rPr>
              <a:t>：</a:t>
            </a:r>
            <a:r>
              <a:rPr lang="en-US" altLang="zh-CN" sz="1200" dirty="0" smtClean="0">
                <a:solidFill>
                  <a:schemeClr val="accent3"/>
                </a:solidFill>
              </a:rPr>
              <a:t>30</a:t>
            </a: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到公司楼下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微</a:t>
            </a:r>
            <a:r>
              <a:rPr lang="zh-CN" altLang="en-US" sz="1200" dirty="0" smtClean="0">
                <a:solidFill>
                  <a:schemeClr val="accent3"/>
                </a:solidFill>
              </a:rPr>
              <a:t>信支付买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早餐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88443" y="1721478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/>
                </a:solidFill>
              </a:rPr>
              <a:t>10:  00</a:t>
            </a: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忙里偷闲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刷刷朋友圈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收发微信消息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16014" y="1735402"/>
            <a:ext cx="954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/>
                </a:solidFill>
              </a:rPr>
              <a:t>12:  45</a:t>
            </a: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准备午休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逛</a:t>
            </a:r>
            <a:r>
              <a:rPr lang="zh-CN" altLang="en-US" sz="1200" dirty="0" smtClean="0">
                <a:solidFill>
                  <a:schemeClr val="accent3"/>
                </a:solidFill>
              </a:rPr>
              <a:t>下京东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群里聊聊天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99269" y="1735402"/>
            <a:ext cx="12618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/>
                </a:solidFill>
              </a:rPr>
              <a:t>18:  00</a:t>
            </a: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下班回家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微</a:t>
            </a:r>
            <a:r>
              <a:rPr lang="zh-CN" altLang="en-US" sz="1200" dirty="0" smtClean="0">
                <a:solidFill>
                  <a:schemeClr val="accent3"/>
                </a:solidFill>
              </a:rPr>
              <a:t>信支付买晚饭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所</a:t>
            </a:r>
            <a:r>
              <a:rPr lang="zh-CN" altLang="en-US" sz="1200" dirty="0" smtClean="0">
                <a:solidFill>
                  <a:schemeClr val="accent3"/>
                </a:solidFill>
              </a:rPr>
              <a:t>需食物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36411" y="177966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/>
                </a:solidFill>
              </a:rPr>
              <a:t>22</a:t>
            </a:r>
            <a:r>
              <a:rPr lang="zh-CN" altLang="en-US" sz="1200" dirty="0" smtClean="0">
                <a:solidFill>
                  <a:schemeClr val="accent3"/>
                </a:solidFill>
              </a:rPr>
              <a:t>：</a:t>
            </a:r>
            <a:r>
              <a:rPr lang="en-US" altLang="zh-CN" sz="1200" dirty="0" smtClean="0">
                <a:solidFill>
                  <a:schemeClr val="accent3"/>
                </a:solidFill>
              </a:rPr>
              <a:t>00</a:t>
            </a: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准备睡觉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和朋友聊聊天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抢个红包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8" name="直接连接符 16"/>
          <p:cNvSpPr>
            <a:spLocks noChangeShapeType="1"/>
          </p:cNvSpPr>
          <p:nvPr/>
        </p:nvSpPr>
        <p:spPr bwMode="auto">
          <a:xfrm>
            <a:off x="1763688" y="2682295"/>
            <a:ext cx="0" cy="972902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826925" y="2899106"/>
            <a:ext cx="1152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路上浏览下新闻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玩两盘游戏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出门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en-US" altLang="zh-CN" sz="1200" dirty="0" smtClean="0">
                <a:solidFill>
                  <a:schemeClr val="accent3"/>
                </a:solidFill>
              </a:rPr>
              <a:t>07:45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20" name="直接连接符 16"/>
          <p:cNvSpPr>
            <a:spLocks noChangeShapeType="1"/>
          </p:cNvSpPr>
          <p:nvPr/>
        </p:nvSpPr>
        <p:spPr bwMode="auto">
          <a:xfrm>
            <a:off x="2979053" y="2682297"/>
            <a:ext cx="0" cy="972902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027595" y="2997837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处理群消息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开始工作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en-US" altLang="zh-CN" sz="1200" dirty="0" smtClean="0">
                <a:solidFill>
                  <a:schemeClr val="accent3"/>
                </a:solidFill>
              </a:rPr>
              <a:t>09:00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22" name="直接连接符 16"/>
          <p:cNvSpPr>
            <a:spLocks noChangeShapeType="1"/>
          </p:cNvSpPr>
          <p:nvPr/>
        </p:nvSpPr>
        <p:spPr bwMode="auto">
          <a:xfrm>
            <a:off x="3966494" y="2682295"/>
            <a:ext cx="0" cy="972902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012170" y="291172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拆红包付饭钱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吃中饭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en-US" altLang="zh-CN" sz="1200" dirty="0" smtClean="0">
                <a:solidFill>
                  <a:schemeClr val="accent3"/>
                </a:solidFill>
              </a:rPr>
              <a:t>12:  00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24" name="直接连接符 16"/>
          <p:cNvSpPr>
            <a:spLocks noChangeShapeType="1"/>
          </p:cNvSpPr>
          <p:nvPr/>
        </p:nvSpPr>
        <p:spPr bwMode="auto">
          <a:xfrm>
            <a:off x="5076056" y="2682297"/>
            <a:ext cx="0" cy="972902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120166" y="2916459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刷刷朋友圈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准备下班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en-US" altLang="zh-CN" sz="1200" dirty="0" smtClean="0">
                <a:solidFill>
                  <a:schemeClr val="accent3"/>
                </a:solidFill>
              </a:rPr>
              <a:t>17:  00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26" name="直接连接符 16"/>
          <p:cNvSpPr>
            <a:spLocks noChangeShapeType="1"/>
          </p:cNvSpPr>
          <p:nvPr/>
        </p:nvSpPr>
        <p:spPr bwMode="auto">
          <a:xfrm>
            <a:off x="6054730" y="2682297"/>
            <a:ext cx="0" cy="972902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191305" y="2880031"/>
            <a:ext cx="1890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读文章、刷朋友圈、点赞、聊天、玩游戏、逛京东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看电视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en-US" altLang="zh-CN" sz="1200" dirty="0" smtClean="0">
                <a:solidFill>
                  <a:schemeClr val="accent3"/>
                </a:solidFill>
              </a:rPr>
              <a:t>20</a:t>
            </a:r>
            <a:r>
              <a:rPr lang="zh-CN" altLang="en-US" sz="1200" dirty="0" smtClean="0">
                <a:solidFill>
                  <a:schemeClr val="accent3"/>
                </a:solidFill>
              </a:rPr>
              <a:t>：</a:t>
            </a:r>
            <a:r>
              <a:rPr lang="en-US" altLang="zh-CN" sz="1200" dirty="0" smtClean="0">
                <a:solidFill>
                  <a:schemeClr val="accent3"/>
                </a:solidFill>
              </a:rPr>
              <a:t>00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15816" y="987574"/>
            <a:ext cx="30315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一起来了解新小伙伴</a:t>
            </a:r>
            <a:r>
              <a:rPr lang="en-US" altLang="zh-CN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--</a:t>
            </a:r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微信支付</a:t>
            </a:r>
            <a:endParaRPr lang="en-US" altLang="zh-CN" sz="1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9512" y="2208735"/>
            <a:ext cx="1739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What</a:t>
            </a:r>
            <a:endParaRPr lang="zh-CN" altLang="en-US" sz="3600" dirty="0">
              <a:solidFill>
                <a:schemeClr val="accent3"/>
              </a:solidFill>
              <a:latin typeface="Arial" pitchFamily="34" charset="0"/>
            </a:endParaRPr>
          </a:p>
        </p:txBody>
      </p:sp>
      <p:sp>
        <p:nvSpPr>
          <p:cNvPr id="6" name="直接连接符 8"/>
          <p:cNvSpPr>
            <a:spLocks noChangeShapeType="1"/>
          </p:cNvSpPr>
          <p:nvPr/>
        </p:nvSpPr>
        <p:spPr bwMode="auto">
          <a:xfrm>
            <a:off x="2135112" y="1368334"/>
            <a:ext cx="1587" cy="2979414"/>
          </a:xfrm>
          <a:prstGeom prst="line">
            <a:avLst/>
          </a:prstGeom>
          <a:noFill/>
          <a:ln w="19050">
            <a:solidFill>
              <a:srgbClr val="92D050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67744" y="1647444"/>
            <a:ext cx="1672253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just">
              <a:lnSpc>
                <a:spcPct val="150000"/>
              </a:lnSpc>
              <a:buSzPct val="100000"/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微信支付：</a:t>
            </a:r>
            <a:endParaRPr lang="en-US" altLang="zh-CN" sz="16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99792" y="207321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SzPct val="100000"/>
            </a:pPr>
            <a:r>
              <a:rPr lang="zh-CN" altLang="en-US" sz="1200" dirty="0" smtClean="0">
                <a:solidFill>
                  <a:srgbClr val="07A70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由腾讯旗下微信及第三方支付平台</a:t>
            </a:r>
            <a:r>
              <a:rPr lang="zh-CN" altLang="en-US" sz="1200" b="1" dirty="0" smtClean="0">
                <a:solidFill>
                  <a:srgbClr val="07A70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财付通</a:t>
            </a:r>
            <a:r>
              <a:rPr lang="zh-CN" altLang="en-US" sz="1200" dirty="0" smtClean="0">
                <a:solidFill>
                  <a:srgbClr val="07A70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（Tenpay）联合推出的互联网创新支付产品。</a:t>
            </a:r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有了微信支付，用户就可以通过微信支付购买合作商户的商品及服务。</a:t>
            </a:r>
            <a:endParaRPr lang="en-US" altLang="zh-CN" sz="12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67744" y="2996540"/>
            <a:ext cx="2492990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 typeface="Wingdings" pitchFamily="2" charset="2"/>
              <a:buChar char="ü"/>
            </a:pPr>
            <a:r>
              <a:rPr lang="zh-CN" altLang="en-US" sz="16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微信支付使用方式：</a:t>
            </a:r>
            <a:endParaRPr lang="zh-CN" altLang="en-US" sz="16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57993" y="3414731"/>
            <a:ext cx="5310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用户只需在微信钱包绑定银行卡/信用卡，并完成身份认证，即可将装有微信的手机变成一个全能钱包，之后即可购买。</a:t>
            </a:r>
            <a:endParaRPr lang="en-US" altLang="zh-CN" sz="1200" dirty="0" smtClean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457200" indent="-457200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用户在支付时只需在自己的手机上输入密码，无需任何刷卡步骤即可完成支付。</a:t>
            </a:r>
            <a:endParaRPr lang="zh-CN" altLang="en-US" sz="12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1" name="组合 5"/>
          <p:cNvGrpSpPr/>
          <p:nvPr/>
        </p:nvGrpSpPr>
        <p:grpSpPr bwMode="auto">
          <a:xfrm>
            <a:off x="7817089" y="1683975"/>
            <a:ext cx="831850" cy="1701800"/>
            <a:chOff x="0" y="0"/>
            <a:chExt cx="1255022" cy="2566892"/>
          </a:xfrm>
        </p:grpSpPr>
        <p:sp>
          <p:nvSpPr>
            <p:cNvPr id="12" name="Freeform 5"/>
            <p:cNvSpPr>
              <a:spLocks noEditPoints="1" noChangeArrowheads="1"/>
            </p:cNvSpPr>
            <p:nvPr/>
          </p:nvSpPr>
          <p:spPr bwMode="auto">
            <a:xfrm>
              <a:off x="84485" y="1066085"/>
              <a:ext cx="1106647" cy="1500807"/>
            </a:xfrm>
            <a:custGeom>
              <a:avLst/>
              <a:gdLst>
                <a:gd name="T0" fmla="*/ 1051901 w 283"/>
                <a:gd name="T1" fmla="*/ 654898 h 385"/>
                <a:gd name="T2" fmla="*/ 1040170 w 283"/>
                <a:gd name="T3" fmla="*/ 576934 h 385"/>
                <a:gd name="T4" fmla="*/ 985424 w 283"/>
                <a:gd name="T5" fmla="*/ 514562 h 385"/>
                <a:gd name="T6" fmla="*/ 954141 w 283"/>
                <a:gd name="T7" fmla="*/ 148132 h 385"/>
                <a:gd name="T8" fmla="*/ 684322 w 283"/>
                <a:gd name="T9" fmla="*/ 116946 h 385"/>
                <a:gd name="T10" fmla="*/ 422325 w 283"/>
                <a:gd name="T11" fmla="*/ 116946 h 385"/>
                <a:gd name="T12" fmla="*/ 152506 w 283"/>
                <a:gd name="T13" fmla="*/ 148132 h 385"/>
                <a:gd name="T14" fmla="*/ 121223 w 283"/>
                <a:gd name="T15" fmla="*/ 518461 h 385"/>
                <a:gd name="T16" fmla="*/ 58656 w 283"/>
                <a:gd name="T17" fmla="*/ 654898 h 385"/>
                <a:gd name="T18" fmla="*/ 0 w 283"/>
                <a:gd name="T19" fmla="*/ 787436 h 385"/>
                <a:gd name="T20" fmla="*/ 113402 w 283"/>
                <a:gd name="T21" fmla="*/ 1496909 h 385"/>
                <a:gd name="T22" fmla="*/ 320654 w 283"/>
                <a:gd name="T23" fmla="*/ 1500807 h 385"/>
                <a:gd name="T24" fmla="*/ 434056 w 283"/>
                <a:gd name="T25" fmla="*/ 1352675 h 385"/>
                <a:gd name="T26" fmla="*/ 672591 w 283"/>
                <a:gd name="T27" fmla="*/ 1387759 h 385"/>
                <a:gd name="T28" fmla="*/ 891574 w 283"/>
                <a:gd name="T29" fmla="*/ 1430639 h 385"/>
                <a:gd name="T30" fmla="*/ 1106647 w 283"/>
                <a:gd name="T31" fmla="*/ 1387759 h 385"/>
                <a:gd name="T32" fmla="*/ 1028439 w 283"/>
                <a:gd name="T33" fmla="*/ 682185 h 385"/>
                <a:gd name="T34" fmla="*/ 113402 w 283"/>
                <a:gd name="T35" fmla="*/ 1461825 h 385"/>
                <a:gd name="T36" fmla="*/ 35194 w 283"/>
                <a:gd name="T37" fmla="*/ 787436 h 385"/>
                <a:gd name="T38" fmla="*/ 187700 w 283"/>
                <a:gd name="T39" fmla="*/ 787436 h 385"/>
                <a:gd name="T40" fmla="*/ 312833 w 283"/>
                <a:gd name="T41" fmla="*/ 787436 h 385"/>
                <a:gd name="T42" fmla="*/ 222894 w 283"/>
                <a:gd name="T43" fmla="*/ 787436 h 385"/>
                <a:gd name="T44" fmla="*/ 312833 w 283"/>
                <a:gd name="T45" fmla="*/ 693880 h 385"/>
                <a:gd name="T46" fmla="*/ 426235 w 283"/>
                <a:gd name="T47" fmla="*/ 249485 h 385"/>
                <a:gd name="T48" fmla="*/ 305012 w 283"/>
                <a:gd name="T49" fmla="*/ 300161 h 385"/>
                <a:gd name="T50" fmla="*/ 156417 w 283"/>
                <a:gd name="T51" fmla="*/ 475580 h 385"/>
                <a:gd name="T52" fmla="*/ 179879 w 283"/>
                <a:gd name="T53" fmla="*/ 175419 h 385"/>
                <a:gd name="T54" fmla="*/ 422325 w 283"/>
                <a:gd name="T55" fmla="*/ 152030 h 385"/>
                <a:gd name="T56" fmla="*/ 426235 w 283"/>
                <a:gd name="T57" fmla="*/ 249485 h 385"/>
                <a:gd name="T58" fmla="*/ 434056 w 283"/>
                <a:gd name="T59" fmla="*/ 1317592 h 385"/>
                <a:gd name="T60" fmla="*/ 672591 w 283"/>
                <a:gd name="T61" fmla="*/ 997939 h 385"/>
                <a:gd name="T62" fmla="*/ 680412 w 283"/>
                <a:gd name="T63" fmla="*/ 249485 h 385"/>
                <a:gd name="T64" fmla="*/ 684322 w 283"/>
                <a:gd name="T65" fmla="*/ 152030 h 385"/>
                <a:gd name="T66" fmla="*/ 926768 w 283"/>
                <a:gd name="T67" fmla="*/ 175419 h 385"/>
                <a:gd name="T68" fmla="*/ 950230 w 283"/>
                <a:gd name="T69" fmla="*/ 475580 h 385"/>
                <a:gd name="T70" fmla="*/ 797724 w 283"/>
                <a:gd name="T71" fmla="*/ 296263 h 385"/>
                <a:gd name="T72" fmla="*/ 883753 w 283"/>
                <a:gd name="T73" fmla="*/ 787436 h 385"/>
                <a:gd name="T74" fmla="*/ 793814 w 283"/>
                <a:gd name="T75" fmla="*/ 787436 h 385"/>
                <a:gd name="T76" fmla="*/ 934589 w 283"/>
                <a:gd name="T77" fmla="*/ 693880 h 385"/>
                <a:gd name="T78" fmla="*/ 1071453 w 283"/>
                <a:gd name="T79" fmla="*/ 1387759 h 385"/>
                <a:gd name="T80" fmla="*/ 918947 w 283"/>
                <a:gd name="T81" fmla="*/ 1387759 h 385"/>
                <a:gd name="T82" fmla="*/ 993245 w 283"/>
                <a:gd name="T83" fmla="*/ 709472 h 385"/>
                <a:gd name="T84" fmla="*/ 1071453 w 283"/>
                <a:gd name="T85" fmla="*/ 1387759 h 3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83" h="385">
                  <a:moveTo>
                    <a:pt x="263" y="175"/>
                  </a:moveTo>
                  <a:cubicBezTo>
                    <a:pt x="265" y="173"/>
                    <a:pt x="267" y="171"/>
                    <a:pt x="269" y="168"/>
                  </a:cubicBezTo>
                  <a:cubicBezTo>
                    <a:pt x="270" y="165"/>
                    <a:pt x="270" y="163"/>
                    <a:pt x="270" y="160"/>
                  </a:cubicBezTo>
                  <a:cubicBezTo>
                    <a:pt x="270" y="156"/>
                    <a:pt x="269" y="152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51"/>
                    <a:pt x="249" y="44"/>
                    <a:pt x="244" y="38"/>
                  </a:cubicBezTo>
                  <a:cubicBezTo>
                    <a:pt x="238" y="33"/>
                    <a:pt x="231" y="30"/>
                    <a:pt x="223" y="30"/>
                  </a:cubicBezTo>
                  <a:cubicBezTo>
                    <a:pt x="175" y="30"/>
                    <a:pt x="175" y="30"/>
                    <a:pt x="175" y="30"/>
                  </a:cubicBezTo>
                  <a:cubicBezTo>
                    <a:pt x="173" y="13"/>
                    <a:pt x="159" y="0"/>
                    <a:pt x="141" y="0"/>
                  </a:cubicBezTo>
                  <a:cubicBezTo>
                    <a:pt x="124" y="0"/>
                    <a:pt x="110" y="13"/>
                    <a:pt x="108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2" y="30"/>
                    <a:pt x="45" y="33"/>
                    <a:pt x="39" y="38"/>
                  </a:cubicBezTo>
                  <a:cubicBezTo>
                    <a:pt x="34" y="44"/>
                    <a:pt x="31" y="51"/>
                    <a:pt x="31" y="59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3" y="154"/>
                    <a:pt x="12" y="161"/>
                    <a:pt x="15" y="168"/>
                  </a:cubicBezTo>
                  <a:cubicBezTo>
                    <a:pt x="16" y="171"/>
                    <a:pt x="18" y="173"/>
                    <a:pt x="20" y="175"/>
                  </a:cubicBezTo>
                  <a:cubicBezTo>
                    <a:pt x="9" y="178"/>
                    <a:pt x="0" y="189"/>
                    <a:pt x="0" y="202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0" y="372"/>
                    <a:pt x="13" y="384"/>
                    <a:pt x="29" y="384"/>
                  </a:cubicBezTo>
                  <a:cubicBezTo>
                    <a:pt x="41" y="384"/>
                    <a:pt x="51" y="377"/>
                    <a:pt x="55" y="367"/>
                  </a:cubicBezTo>
                  <a:cubicBezTo>
                    <a:pt x="59" y="378"/>
                    <a:pt x="70" y="385"/>
                    <a:pt x="82" y="385"/>
                  </a:cubicBezTo>
                  <a:cubicBezTo>
                    <a:pt x="98" y="385"/>
                    <a:pt x="111" y="372"/>
                    <a:pt x="111" y="356"/>
                  </a:cubicBezTo>
                  <a:cubicBezTo>
                    <a:pt x="111" y="356"/>
                    <a:pt x="111" y="352"/>
                    <a:pt x="111" y="347"/>
                  </a:cubicBezTo>
                  <a:cubicBezTo>
                    <a:pt x="172" y="347"/>
                    <a:pt x="172" y="347"/>
                    <a:pt x="172" y="347"/>
                  </a:cubicBezTo>
                  <a:cubicBezTo>
                    <a:pt x="172" y="352"/>
                    <a:pt x="172" y="356"/>
                    <a:pt x="172" y="356"/>
                  </a:cubicBezTo>
                  <a:cubicBezTo>
                    <a:pt x="172" y="372"/>
                    <a:pt x="185" y="385"/>
                    <a:pt x="201" y="385"/>
                  </a:cubicBezTo>
                  <a:cubicBezTo>
                    <a:pt x="213" y="385"/>
                    <a:pt x="224" y="378"/>
                    <a:pt x="228" y="367"/>
                  </a:cubicBezTo>
                  <a:cubicBezTo>
                    <a:pt x="233" y="377"/>
                    <a:pt x="243" y="384"/>
                    <a:pt x="254" y="384"/>
                  </a:cubicBezTo>
                  <a:cubicBezTo>
                    <a:pt x="270" y="384"/>
                    <a:pt x="283" y="372"/>
                    <a:pt x="283" y="356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189"/>
                    <a:pt x="274" y="178"/>
                    <a:pt x="263" y="175"/>
                  </a:cubicBezTo>
                  <a:close/>
                  <a:moveTo>
                    <a:pt x="48" y="356"/>
                  </a:moveTo>
                  <a:cubicBezTo>
                    <a:pt x="48" y="367"/>
                    <a:pt x="40" y="375"/>
                    <a:pt x="29" y="375"/>
                  </a:cubicBezTo>
                  <a:cubicBezTo>
                    <a:pt x="18" y="375"/>
                    <a:pt x="9" y="367"/>
                    <a:pt x="9" y="356"/>
                  </a:cubicBezTo>
                  <a:cubicBezTo>
                    <a:pt x="9" y="202"/>
                    <a:pt x="9" y="202"/>
                    <a:pt x="9" y="202"/>
                  </a:cubicBezTo>
                  <a:cubicBezTo>
                    <a:pt x="9" y="191"/>
                    <a:pt x="18" y="182"/>
                    <a:pt x="29" y="182"/>
                  </a:cubicBezTo>
                  <a:cubicBezTo>
                    <a:pt x="40" y="182"/>
                    <a:pt x="48" y="191"/>
                    <a:pt x="48" y="202"/>
                  </a:cubicBezTo>
                  <a:lnTo>
                    <a:pt x="48" y="356"/>
                  </a:lnTo>
                  <a:close/>
                  <a:moveTo>
                    <a:pt x="80" y="202"/>
                  </a:moveTo>
                  <a:cubicBezTo>
                    <a:pt x="70" y="203"/>
                    <a:pt x="62" y="208"/>
                    <a:pt x="57" y="216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192"/>
                    <a:pt x="52" y="183"/>
                    <a:pt x="45" y="178"/>
                  </a:cubicBezTo>
                  <a:cubicBezTo>
                    <a:pt x="58" y="178"/>
                    <a:pt x="75" y="178"/>
                    <a:pt x="80" y="178"/>
                  </a:cubicBezTo>
                  <a:cubicBezTo>
                    <a:pt x="80" y="184"/>
                    <a:pt x="80" y="196"/>
                    <a:pt x="80" y="202"/>
                  </a:cubicBezTo>
                  <a:close/>
                  <a:moveTo>
                    <a:pt x="109" y="64"/>
                  </a:moveTo>
                  <a:cubicBezTo>
                    <a:pt x="91" y="64"/>
                    <a:pt x="84" y="71"/>
                    <a:pt x="79" y="76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4"/>
                    <a:pt x="42" y="49"/>
                    <a:pt x="46" y="45"/>
                  </a:cubicBezTo>
                  <a:cubicBezTo>
                    <a:pt x="50" y="41"/>
                    <a:pt x="55" y="39"/>
                    <a:pt x="60" y="39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9" y="49"/>
                    <a:pt x="116" y="59"/>
                    <a:pt x="125" y="64"/>
                  </a:cubicBezTo>
                  <a:lnTo>
                    <a:pt x="109" y="64"/>
                  </a:lnTo>
                  <a:close/>
                  <a:moveTo>
                    <a:pt x="172" y="338"/>
                  </a:moveTo>
                  <a:cubicBezTo>
                    <a:pt x="111" y="338"/>
                    <a:pt x="111" y="338"/>
                    <a:pt x="111" y="338"/>
                  </a:cubicBezTo>
                  <a:cubicBezTo>
                    <a:pt x="111" y="310"/>
                    <a:pt x="111" y="259"/>
                    <a:pt x="111" y="256"/>
                  </a:cubicBezTo>
                  <a:cubicBezTo>
                    <a:pt x="115" y="256"/>
                    <a:pt x="168" y="256"/>
                    <a:pt x="172" y="256"/>
                  </a:cubicBezTo>
                  <a:cubicBezTo>
                    <a:pt x="172" y="259"/>
                    <a:pt x="172" y="310"/>
                    <a:pt x="172" y="338"/>
                  </a:cubicBezTo>
                  <a:close/>
                  <a:moveTo>
                    <a:pt x="174" y="64"/>
                  </a:moveTo>
                  <a:cubicBezTo>
                    <a:pt x="158" y="64"/>
                    <a:pt x="158" y="64"/>
                    <a:pt x="158" y="64"/>
                  </a:cubicBezTo>
                  <a:cubicBezTo>
                    <a:pt x="167" y="59"/>
                    <a:pt x="174" y="49"/>
                    <a:pt x="175" y="39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8" y="39"/>
                    <a:pt x="233" y="41"/>
                    <a:pt x="237" y="45"/>
                  </a:cubicBezTo>
                  <a:cubicBezTo>
                    <a:pt x="241" y="49"/>
                    <a:pt x="243" y="54"/>
                    <a:pt x="243" y="59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06" y="77"/>
                    <a:pt x="206" y="77"/>
                    <a:pt x="206" y="77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199" y="71"/>
                    <a:pt x="192" y="64"/>
                    <a:pt x="174" y="64"/>
                  </a:cubicBezTo>
                  <a:close/>
                  <a:moveTo>
                    <a:pt x="226" y="202"/>
                  </a:moveTo>
                  <a:cubicBezTo>
                    <a:pt x="226" y="216"/>
                    <a:pt x="226" y="216"/>
                    <a:pt x="226" y="216"/>
                  </a:cubicBezTo>
                  <a:cubicBezTo>
                    <a:pt x="221" y="208"/>
                    <a:pt x="213" y="203"/>
                    <a:pt x="203" y="202"/>
                  </a:cubicBezTo>
                  <a:cubicBezTo>
                    <a:pt x="203" y="196"/>
                    <a:pt x="203" y="184"/>
                    <a:pt x="203" y="178"/>
                  </a:cubicBezTo>
                  <a:cubicBezTo>
                    <a:pt x="208" y="178"/>
                    <a:pt x="226" y="178"/>
                    <a:pt x="239" y="178"/>
                  </a:cubicBezTo>
                  <a:cubicBezTo>
                    <a:pt x="231" y="183"/>
                    <a:pt x="226" y="192"/>
                    <a:pt x="226" y="202"/>
                  </a:cubicBezTo>
                  <a:close/>
                  <a:moveTo>
                    <a:pt x="274" y="356"/>
                  </a:moveTo>
                  <a:cubicBezTo>
                    <a:pt x="274" y="367"/>
                    <a:pt x="265" y="375"/>
                    <a:pt x="254" y="375"/>
                  </a:cubicBezTo>
                  <a:cubicBezTo>
                    <a:pt x="244" y="375"/>
                    <a:pt x="235" y="367"/>
                    <a:pt x="235" y="356"/>
                  </a:cubicBezTo>
                  <a:cubicBezTo>
                    <a:pt x="235" y="202"/>
                    <a:pt x="235" y="202"/>
                    <a:pt x="235" y="202"/>
                  </a:cubicBezTo>
                  <a:cubicBezTo>
                    <a:pt x="235" y="191"/>
                    <a:pt x="244" y="182"/>
                    <a:pt x="254" y="182"/>
                  </a:cubicBezTo>
                  <a:cubicBezTo>
                    <a:pt x="265" y="182"/>
                    <a:pt x="274" y="191"/>
                    <a:pt x="274" y="202"/>
                  </a:cubicBezTo>
                  <a:lnTo>
                    <a:pt x="274" y="356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3" name="组合 8"/>
            <p:cNvGrpSpPr/>
            <p:nvPr/>
          </p:nvGrpSpPr>
          <p:grpSpPr bwMode="auto">
            <a:xfrm>
              <a:off x="0" y="0"/>
              <a:ext cx="1255022" cy="1317676"/>
              <a:chOff x="0" y="0"/>
              <a:chExt cx="3868662" cy="4061795"/>
            </a:xfrm>
          </p:grpSpPr>
          <p:sp>
            <p:nvSpPr>
              <p:cNvPr id="14" name="椭圆 9"/>
              <p:cNvSpPr>
                <a:spLocks noChangeArrowheads="1"/>
              </p:cNvSpPr>
              <p:nvPr/>
            </p:nvSpPr>
            <p:spPr bwMode="auto">
              <a:xfrm>
                <a:off x="506199" y="1037459"/>
                <a:ext cx="3024336" cy="302433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2E2E2E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5" name="Freeform 5"/>
              <p:cNvSpPr>
                <a:spLocks noChangeArrowheads="1"/>
              </p:cNvSpPr>
              <p:nvPr/>
            </p:nvSpPr>
            <p:spPr bwMode="auto">
              <a:xfrm>
                <a:off x="0" y="533403"/>
                <a:ext cx="3868662" cy="2219448"/>
              </a:xfrm>
              <a:custGeom>
                <a:avLst/>
                <a:gdLst>
                  <a:gd name="T0" fmla="*/ 1521566 w 239"/>
                  <a:gd name="T1" fmla="*/ 1508644 h 153"/>
                  <a:gd name="T2" fmla="*/ 1683435 w 239"/>
                  <a:gd name="T3" fmla="*/ 2016361 h 153"/>
                  <a:gd name="T4" fmla="*/ 2217601 w 239"/>
                  <a:gd name="T5" fmla="*/ 1508644 h 153"/>
                  <a:gd name="T6" fmla="*/ 2395657 w 239"/>
                  <a:gd name="T7" fmla="*/ 2001855 h 153"/>
                  <a:gd name="T8" fmla="*/ 2881263 w 239"/>
                  <a:gd name="T9" fmla="*/ 1465126 h 153"/>
                  <a:gd name="T10" fmla="*/ 3431617 w 239"/>
                  <a:gd name="T11" fmla="*/ 2132411 h 153"/>
                  <a:gd name="T12" fmla="*/ 3447803 w 239"/>
                  <a:gd name="T13" fmla="*/ 2175929 h 153"/>
                  <a:gd name="T14" fmla="*/ 3447803 w 239"/>
                  <a:gd name="T15" fmla="*/ 2219448 h 153"/>
                  <a:gd name="T16" fmla="*/ 3706793 w 239"/>
                  <a:gd name="T17" fmla="*/ 1697225 h 153"/>
                  <a:gd name="T18" fmla="*/ 3593485 w 239"/>
                  <a:gd name="T19" fmla="*/ 551235 h 153"/>
                  <a:gd name="T20" fmla="*/ 2606086 w 239"/>
                  <a:gd name="T21" fmla="*/ 275618 h 153"/>
                  <a:gd name="T22" fmla="*/ 1812929 w 239"/>
                  <a:gd name="T23" fmla="*/ 0 h 153"/>
                  <a:gd name="T24" fmla="*/ 663662 w 239"/>
                  <a:gd name="T25" fmla="*/ 493211 h 153"/>
                  <a:gd name="T26" fmla="*/ 760783 w 239"/>
                  <a:gd name="T27" fmla="*/ 2161423 h 153"/>
                  <a:gd name="T28" fmla="*/ 1521566 w 239"/>
                  <a:gd name="T29" fmla="*/ 1508644 h 15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39" h="153">
                    <a:moveTo>
                      <a:pt x="94" y="104"/>
                    </a:moveTo>
                    <a:cubicBezTo>
                      <a:pt x="102" y="119"/>
                      <a:pt x="104" y="139"/>
                      <a:pt x="104" y="139"/>
                    </a:cubicBezTo>
                    <a:cubicBezTo>
                      <a:pt x="104" y="139"/>
                      <a:pt x="126" y="127"/>
                      <a:pt x="137" y="104"/>
                    </a:cubicBezTo>
                    <a:cubicBezTo>
                      <a:pt x="146" y="118"/>
                      <a:pt x="148" y="138"/>
                      <a:pt x="148" y="138"/>
                    </a:cubicBezTo>
                    <a:cubicBezTo>
                      <a:pt x="148" y="138"/>
                      <a:pt x="172" y="121"/>
                      <a:pt x="178" y="101"/>
                    </a:cubicBezTo>
                    <a:cubicBezTo>
                      <a:pt x="199" y="114"/>
                      <a:pt x="207" y="129"/>
                      <a:pt x="212" y="147"/>
                    </a:cubicBezTo>
                    <a:cubicBezTo>
                      <a:pt x="212" y="148"/>
                      <a:pt x="213" y="149"/>
                      <a:pt x="213" y="150"/>
                    </a:cubicBezTo>
                    <a:cubicBezTo>
                      <a:pt x="213" y="152"/>
                      <a:pt x="213" y="153"/>
                      <a:pt x="213" y="153"/>
                    </a:cubicBezTo>
                    <a:cubicBezTo>
                      <a:pt x="213" y="153"/>
                      <a:pt x="222" y="138"/>
                      <a:pt x="229" y="117"/>
                    </a:cubicBezTo>
                    <a:cubicBezTo>
                      <a:pt x="236" y="93"/>
                      <a:pt x="239" y="62"/>
                      <a:pt x="222" y="38"/>
                    </a:cubicBezTo>
                    <a:cubicBezTo>
                      <a:pt x="205" y="14"/>
                      <a:pt x="177" y="14"/>
                      <a:pt x="161" y="19"/>
                    </a:cubicBezTo>
                    <a:cubicBezTo>
                      <a:pt x="146" y="6"/>
                      <a:pt x="129" y="0"/>
                      <a:pt x="112" y="0"/>
                    </a:cubicBezTo>
                    <a:cubicBezTo>
                      <a:pt x="73" y="1"/>
                      <a:pt x="42" y="33"/>
                      <a:pt x="41" y="34"/>
                    </a:cubicBezTo>
                    <a:cubicBezTo>
                      <a:pt x="0" y="74"/>
                      <a:pt x="43" y="143"/>
                      <a:pt x="47" y="149"/>
                    </a:cubicBezTo>
                    <a:cubicBezTo>
                      <a:pt x="48" y="149"/>
                      <a:pt x="77" y="133"/>
                      <a:pt x="94" y="104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矩形 11"/>
              <p:cNvSpPr>
                <a:spLocks noChangeArrowheads="1"/>
              </p:cNvSpPr>
              <p:nvPr/>
            </p:nvSpPr>
            <p:spPr bwMode="auto">
              <a:xfrm>
                <a:off x="900100" y="2725417"/>
                <a:ext cx="1034231" cy="112242"/>
              </a:xfrm>
              <a:prstGeom prst="rect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7" name="矩形 12"/>
              <p:cNvSpPr>
                <a:spLocks noChangeArrowheads="1"/>
              </p:cNvSpPr>
              <p:nvPr/>
            </p:nvSpPr>
            <p:spPr bwMode="auto">
              <a:xfrm>
                <a:off x="2205980" y="2725417"/>
                <a:ext cx="1034231" cy="112242"/>
              </a:xfrm>
              <a:prstGeom prst="rect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" name="Freeform 5"/>
              <p:cNvSpPr>
                <a:spLocks noChangeArrowheads="1"/>
              </p:cNvSpPr>
              <p:nvPr/>
            </p:nvSpPr>
            <p:spPr bwMode="auto">
              <a:xfrm>
                <a:off x="238525" y="0"/>
                <a:ext cx="3325872" cy="2611004"/>
              </a:xfrm>
              <a:custGeom>
                <a:avLst/>
                <a:gdLst>
                  <a:gd name="T0" fmla="*/ 1014951 w 9539"/>
                  <a:gd name="T1" fmla="*/ 1807016 h 10009"/>
                  <a:gd name="T2" fmla="*/ 1179518 w 9539"/>
                  <a:gd name="T3" fmla="*/ 2381181 h 10009"/>
                  <a:gd name="T4" fmla="*/ 1722383 w 9539"/>
                  <a:gd name="T5" fmla="*/ 1807016 h 10009"/>
                  <a:gd name="T6" fmla="*/ 1903337 w 9539"/>
                  <a:gd name="T7" fmla="*/ 2365008 h 10009"/>
                  <a:gd name="T8" fmla="*/ 2397389 w 9539"/>
                  <a:gd name="T9" fmla="*/ 1757713 h 10009"/>
                  <a:gd name="T10" fmla="*/ 2956989 w 9539"/>
                  <a:gd name="T11" fmla="*/ 2512658 h 10009"/>
                  <a:gd name="T12" fmla="*/ 2973028 w 9539"/>
                  <a:gd name="T13" fmla="*/ 2561700 h 10009"/>
                  <a:gd name="T14" fmla="*/ 2973028 w 9539"/>
                  <a:gd name="T15" fmla="*/ 2611004 h 10009"/>
                  <a:gd name="T16" fmla="*/ 3236615 w 9539"/>
                  <a:gd name="T17" fmla="*/ 2020404 h 10009"/>
                  <a:gd name="T18" fmla="*/ 3214998 w 9539"/>
                  <a:gd name="T19" fmla="*/ 782075 h 10009"/>
                  <a:gd name="T20" fmla="*/ 2322427 w 9539"/>
                  <a:gd name="T21" fmla="*/ 375125 h 10009"/>
                  <a:gd name="T22" fmla="*/ 1273657 w 9539"/>
                  <a:gd name="T23" fmla="*/ 6000 h 10009"/>
                  <a:gd name="T24" fmla="*/ 348312 w 9539"/>
                  <a:gd name="T25" fmla="*/ 639903 h 10009"/>
                  <a:gd name="T26" fmla="*/ 241622 w 9539"/>
                  <a:gd name="T27" fmla="*/ 2545788 h 10009"/>
                  <a:gd name="T28" fmla="*/ 1014951 w 9539"/>
                  <a:gd name="T29" fmla="*/ 1807016 h 1000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539" h="10009">
                    <a:moveTo>
                      <a:pt x="2911" y="6927"/>
                    </a:moveTo>
                    <a:cubicBezTo>
                      <a:pt x="3289" y="7871"/>
                      <a:pt x="3383" y="9128"/>
                      <a:pt x="3383" y="9128"/>
                    </a:cubicBezTo>
                    <a:cubicBezTo>
                      <a:pt x="3383" y="9128"/>
                      <a:pt x="4422" y="8374"/>
                      <a:pt x="4940" y="6927"/>
                    </a:cubicBezTo>
                    <a:cubicBezTo>
                      <a:pt x="5365" y="7808"/>
                      <a:pt x="5459" y="9066"/>
                      <a:pt x="5459" y="9066"/>
                    </a:cubicBezTo>
                    <a:cubicBezTo>
                      <a:pt x="5459" y="9066"/>
                      <a:pt x="6593" y="7997"/>
                      <a:pt x="6876" y="6738"/>
                    </a:cubicBezTo>
                    <a:cubicBezTo>
                      <a:pt x="7866" y="7556"/>
                      <a:pt x="8244" y="8499"/>
                      <a:pt x="8481" y="9632"/>
                    </a:cubicBezTo>
                    <a:cubicBezTo>
                      <a:pt x="8481" y="9695"/>
                      <a:pt x="8527" y="9759"/>
                      <a:pt x="8527" y="9820"/>
                    </a:cubicBezTo>
                    <a:lnTo>
                      <a:pt x="8527" y="10009"/>
                    </a:lnTo>
                    <a:cubicBezTo>
                      <a:pt x="8527" y="10009"/>
                      <a:pt x="8953" y="9066"/>
                      <a:pt x="9283" y="7745"/>
                    </a:cubicBezTo>
                    <a:cubicBezTo>
                      <a:pt x="9613" y="6236"/>
                      <a:pt x="9657" y="4049"/>
                      <a:pt x="9221" y="2998"/>
                    </a:cubicBezTo>
                    <a:cubicBezTo>
                      <a:pt x="8785" y="1946"/>
                      <a:pt x="7417" y="1123"/>
                      <a:pt x="6661" y="1438"/>
                    </a:cubicBezTo>
                    <a:cubicBezTo>
                      <a:pt x="5954" y="620"/>
                      <a:pt x="4597" y="-146"/>
                      <a:pt x="3653" y="23"/>
                    </a:cubicBezTo>
                    <a:cubicBezTo>
                      <a:pt x="2709" y="192"/>
                      <a:pt x="1046" y="2391"/>
                      <a:pt x="999" y="2453"/>
                    </a:cubicBezTo>
                    <a:cubicBezTo>
                      <a:pt x="-936" y="4969"/>
                      <a:pt x="503" y="9380"/>
                      <a:pt x="693" y="9759"/>
                    </a:cubicBezTo>
                    <a:cubicBezTo>
                      <a:pt x="739" y="9759"/>
                      <a:pt x="2109" y="8751"/>
                      <a:pt x="2911" y="6927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椭圆 15"/>
              <p:cNvSpPr>
                <a:spLocks noChangeArrowheads="1"/>
              </p:cNvSpPr>
              <p:nvPr/>
            </p:nvSpPr>
            <p:spPr bwMode="auto">
              <a:xfrm>
                <a:off x="1315371" y="2725419"/>
                <a:ext cx="288033" cy="197049"/>
              </a:xfrm>
              <a:prstGeom prst="ellipse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0" name="椭圆 16"/>
              <p:cNvSpPr>
                <a:spLocks noChangeArrowheads="1"/>
              </p:cNvSpPr>
              <p:nvPr/>
            </p:nvSpPr>
            <p:spPr bwMode="auto">
              <a:xfrm>
                <a:off x="2542061" y="2725419"/>
                <a:ext cx="288033" cy="197049"/>
              </a:xfrm>
              <a:prstGeom prst="ellipse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28862" y="1066969"/>
            <a:ext cx="3467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微信支付将成为最主流移动支付工具</a:t>
            </a:r>
            <a:endParaRPr lang="en-US" altLang="en-US" sz="1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椭圆 28"/>
          <p:cNvSpPr>
            <a:spLocks noChangeArrowheads="1"/>
          </p:cNvSpPr>
          <p:nvPr/>
        </p:nvSpPr>
        <p:spPr bwMode="auto">
          <a:xfrm rot="10800000" flipV="1">
            <a:off x="1741487" y="1742048"/>
            <a:ext cx="1174750" cy="1174750"/>
          </a:xfrm>
          <a:prstGeom prst="ellipse">
            <a:avLst/>
          </a:prstGeom>
          <a:solidFill>
            <a:schemeClr val="bg1"/>
          </a:solidFill>
          <a:ln w="57150">
            <a:solidFill>
              <a:srgbClr val="92D050"/>
            </a:solidFill>
            <a:round/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  <a:latin typeface="宋体" pitchFamily="2" charset="-122"/>
                <a:sym typeface="宋体" pitchFamily="2" charset="-122"/>
              </a:rPr>
              <a:t>8</a:t>
            </a:r>
            <a:r>
              <a:rPr lang="zh-CN" altLang="en-US" sz="2000" b="1" dirty="0">
                <a:solidFill>
                  <a:schemeClr val="accent3"/>
                </a:solidFill>
                <a:latin typeface="宋体" pitchFamily="2" charset="-122"/>
                <a:sym typeface="宋体" pitchFamily="2" charset="-122"/>
              </a:rPr>
              <a:t>亿</a:t>
            </a:r>
            <a:endParaRPr lang="en-US" altLang="zh-CN" sz="2000" b="1" dirty="0">
              <a:solidFill>
                <a:schemeClr val="accent3"/>
              </a:solidFill>
              <a:latin typeface="宋体" pitchFamily="2" charset="-122"/>
              <a:sym typeface="宋体" pitchFamily="2" charset="-122"/>
            </a:endParaRPr>
          </a:p>
          <a:p>
            <a:pPr algn="ctr"/>
            <a:r>
              <a:rPr lang="zh-CN" altLang="en-US" sz="2000" b="1" dirty="0">
                <a:solidFill>
                  <a:schemeClr val="accent3"/>
                </a:solidFill>
                <a:latin typeface="宋体" pitchFamily="2" charset="-122"/>
                <a:sym typeface="宋体" pitchFamily="2" charset="-122"/>
              </a:rPr>
              <a:t>微信用户</a:t>
            </a:r>
            <a:endParaRPr lang="en-US" altLang="zh-CN" sz="2000" b="1" dirty="0">
              <a:solidFill>
                <a:schemeClr val="accent3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6" name="组合 4"/>
          <p:cNvGrpSpPr/>
          <p:nvPr/>
        </p:nvGrpSpPr>
        <p:grpSpPr bwMode="auto">
          <a:xfrm>
            <a:off x="3483413" y="1584558"/>
            <a:ext cx="1935162" cy="1466850"/>
            <a:chOff x="0" y="0"/>
            <a:chExt cx="1935750" cy="1465570"/>
          </a:xfrm>
        </p:grpSpPr>
        <p:grpSp>
          <p:nvGrpSpPr>
            <p:cNvPr id="7" name="组合 1"/>
            <p:cNvGrpSpPr/>
            <p:nvPr/>
          </p:nvGrpSpPr>
          <p:grpSpPr bwMode="auto">
            <a:xfrm>
              <a:off x="592637" y="0"/>
              <a:ext cx="753602" cy="982232"/>
              <a:chOff x="0" y="0"/>
              <a:chExt cx="753602" cy="982232"/>
            </a:xfrm>
          </p:grpSpPr>
          <p:grpSp>
            <p:nvGrpSpPr>
              <p:cNvPr id="10" name="组合 31"/>
              <p:cNvGrpSpPr/>
              <p:nvPr/>
            </p:nvGrpSpPr>
            <p:grpSpPr bwMode="auto">
              <a:xfrm>
                <a:off x="0" y="0"/>
                <a:ext cx="753602" cy="982232"/>
                <a:chOff x="0" y="0"/>
                <a:chExt cx="654788" cy="853440"/>
              </a:xfrm>
            </p:grpSpPr>
            <p:sp>
              <p:nvSpPr>
                <p:cNvPr id="12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89536" y="0"/>
                  <a:ext cx="463653" cy="853440"/>
                </a:xfrm>
                <a:custGeom>
                  <a:avLst/>
                  <a:gdLst>
                    <a:gd name="T0" fmla="*/ 393668 w 106"/>
                    <a:gd name="T1" fmla="*/ 0 h 198"/>
                    <a:gd name="T2" fmla="*/ 74359 w 106"/>
                    <a:gd name="T3" fmla="*/ 0 h 198"/>
                    <a:gd name="T4" fmla="*/ 0 w 106"/>
                    <a:gd name="T5" fmla="*/ 68965 h 198"/>
                    <a:gd name="T6" fmla="*/ 0 w 106"/>
                    <a:gd name="T7" fmla="*/ 784475 h 198"/>
                    <a:gd name="T8" fmla="*/ 74359 w 106"/>
                    <a:gd name="T9" fmla="*/ 853440 h 198"/>
                    <a:gd name="T10" fmla="*/ 393668 w 106"/>
                    <a:gd name="T11" fmla="*/ 853440 h 198"/>
                    <a:gd name="T12" fmla="*/ 463653 w 106"/>
                    <a:gd name="T13" fmla="*/ 784475 h 198"/>
                    <a:gd name="T14" fmla="*/ 463653 w 106"/>
                    <a:gd name="T15" fmla="*/ 68965 h 198"/>
                    <a:gd name="T16" fmla="*/ 393668 w 106"/>
                    <a:gd name="T17" fmla="*/ 0 h 198"/>
                    <a:gd name="T18" fmla="*/ 188086 w 106"/>
                    <a:gd name="T19" fmla="*/ 56034 h 198"/>
                    <a:gd name="T20" fmla="*/ 275567 w 106"/>
                    <a:gd name="T21" fmla="*/ 56034 h 198"/>
                    <a:gd name="T22" fmla="*/ 288690 w 106"/>
                    <a:gd name="T23" fmla="*/ 68965 h 198"/>
                    <a:gd name="T24" fmla="*/ 275567 w 106"/>
                    <a:gd name="T25" fmla="*/ 81896 h 198"/>
                    <a:gd name="T26" fmla="*/ 188086 w 106"/>
                    <a:gd name="T27" fmla="*/ 81896 h 198"/>
                    <a:gd name="T28" fmla="*/ 174963 w 106"/>
                    <a:gd name="T29" fmla="*/ 68965 h 198"/>
                    <a:gd name="T30" fmla="*/ 188086 w 106"/>
                    <a:gd name="T31" fmla="*/ 56034 h 198"/>
                    <a:gd name="T32" fmla="*/ 231827 w 106"/>
                    <a:gd name="T33" fmla="*/ 827578 h 198"/>
                    <a:gd name="T34" fmla="*/ 188086 w 106"/>
                    <a:gd name="T35" fmla="*/ 784475 h 198"/>
                    <a:gd name="T36" fmla="*/ 231827 w 106"/>
                    <a:gd name="T37" fmla="*/ 741372 h 198"/>
                    <a:gd name="T38" fmla="*/ 275567 w 106"/>
                    <a:gd name="T39" fmla="*/ 784475 h 198"/>
                    <a:gd name="T40" fmla="*/ 231827 w 106"/>
                    <a:gd name="T41" fmla="*/ 827578 h 198"/>
                    <a:gd name="T42" fmla="*/ 437408 w 106"/>
                    <a:gd name="T43" fmla="*/ 711200 h 198"/>
                    <a:gd name="T44" fmla="*/ 30619 w 106"/>
                    <a:gd name="T45" fmla="*/ 711200 h 198"/>
                    <a:gd name="T46" fmla="*/ 30619 w 106"/>
                    <a:gd name="T47" fmla="*/ 142240 h 198"/>
                    <a:gd name="T48" fmla="*/ 437408 w 106"/>
                    <a:gd name="T49" fmla="*/ 142240 h 198"/>
                    <a:gd name="T50" fmla="*/ 437408 w 106"/>
                    <a:gd name="T51" fmla="*/ 711200 h 198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06" h="198">
                      <a:moveTo>
                        <a:pt x="90" y="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182"/>
                        <a:pt x="0" y="182"/>
                        <a:pt x="0" y="182"/>
                      </a:cubicBezTo>
                      <a:cubicBezTo>
                        <a:pt x="0" y="191"/>
                        <a:pt x="8" y="198"/>
                        <a:pt x="17" y="198"/>
                      </a:cubicBezTo>
                      <a:cubicBezTo>
                        <a:pt x="90" y="198"/>
                        <a:pt x="90" y="198"/>
                        <a:pt x="90" y="198"/>
                      </a:cubicBezTo>
                      <a:cubicBezTo>
                        <a:pt x="99" y="198"/>
                        <a:pt x="106" y="191"/>
                        <a:pt x="106" y="182"/>
                      </a:cubicBezTo>
                      <a:cubicBezTo>
                        <a:pt x="106" y="16"/>
                        <a:pt x="106" y="16"/>
                        <a:pt x="106" y="16"/>
                      </a:cubicBezTo>
                      <a:cubicBezTo>
                        <a:pt x="106" y="7"/>
                        <a:pt x="99" y="0"/>
                        <a:pt x="90" y="0"/>
                      </a:cubicBezTo>
                      <a:close/>
                      <a:moveTo>
                        <a:pt x="43" y="13"/>
                      </a:moveTo>
                      <a:cubicBezTo>
                        <a:pt x="63" y="13"/>
                        <a:pt x="63" y="13"/>
                        <a:pt x="63" y="13"/>
                      </a:cubicBezTo>
                      <a:cubicBezTo>
                        <a:pt x="65" y="13"/>
                        <a:pt x="66" y="14"/>
                        <a:pt x="66" y="16"/>
                      </a:cubicBezTo>
                      <a:cubicBezTo>
                        <a:pt x="66" y="18"/>
                        <a:pt x="65" y="19"/>
                        <a:pt x="63" y="19"/>
                      </a:cubicBezTo>
                      <a:cubicBezTo>
                        <a:pt x="43" y="19"/>
                        <a:pt x="43" y="19"/>
                        <a:pt x="43" y="19"/>
                      </a:cubicBezTo>
                      <a:cubicBezTo>
                        <a:pt x="42" y="19"/>
                        <a:pt x="40" y="18"/>
                        <a:pt x="40" y="16"/>
                      </a:cubicBezTo>
                      <a:cubicBezTo>
                        <a:pt x="40" y="14"/>
                        <a:pt x="42" y="13"/>
                        <a:pt x="43" y="13"/>
                      </a:cubicBezTo>
                      <a:close/>
                      <a:moveTo>
                        <a:pt x="53" y="192"/>
                      </a:moveTo>
                      <a:cubicBezTo>
                        <a:pt x="48" y="192"/>
                        <a:pt x="43" y="187"/>
                        <a:pt x="43" y="182"/>
                      </a:cubicBezTo>
                      <a:cubicBezTo>
                        <a:pt x="43" y="176"/>
                        <a:pt x="48" y="172"/>
                        <a:pt x="53" y="172"/>
                      </a:cubicBezTo>
                      <a:cubicBezTo>
                        <a:pt x="59" y="172"/>
                        <a:pt x="63" y="176"/>
                        <a:pt x="63" y="182"/>
                      </a:cubicBezTo>
                      <a:cubicBezTo>
                        <a:pt x="63" y="187"/>
                        <a:pt x="59" y="192"/>
                        <a:pt x="53" y="192"/>
                      </a:cubicBezTo>
                      <a:close/>
                      <a:moveTo>
                        <a:pt x="100" y="165"/>
                      </a:moveTo>
                      <a:cubicBezTo>
                        <a:pt x="7" y="165"/>
                        <a:pt x="7" y="165"/>
                        <a:pt x="7" y="165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100" y="33"/>
                        <a:pt x="100" y="33"/>
                        <a:pt x="100" y="33"/>
                      </a:cubicBezTo>
                      <a:lnTo>
                        <a:pt x="100" y="16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3" name="矩形 33"/>
                <p:cNvSpPr>
                  <a:spLocks noChangeArrowheads="1"/>
                </p:cNvSpPr>
                <p:nvPr/>
              </p:nvSpPr>
              <p:spPr bwMode="auto">
                <a:xfrm>
                  <a:off x="-278" y="71663"/>
                  <a:ext cx="102102" cy="751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宋体" pitchFamily="2" charset="-122"/>
                    <a:sym typeface="宋体" pitchFamily="2" charset="-122"/>
                  </a:endParaRPr>
                </a:p>
              </p:txBody>
            </p:sp>
            <p:sp>
              <p:nvSpPr>
                <p:cNvPr id="14" name="矩形 34"/>
                <p:cNvSpPr>
                  <a:spLocks noChangeArrowheads="1"/>
                </p:cNvSpPr>
                <p:nvPr/>
              </p:nvSpPr>
              <p:spPr bwMode="auto">
                <a:xfrm>
                  <a:off x="553007" y="71663"/>
                  <a:ext cx="102102" cy="751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rgbClr val="FFFFFF"/>
                    </a:solidFill>
                    <a:latin typeface="宋体" pitchFamily="2" charset="-122"/>
                    <a:sym typeface="宋体" pitchFamily="2" charset="-122"/>
                  </a:endParaRPr>
                </a:p>
              </p:txBody>
            </p:sp>
          </p:grpSp>
          <p:sp>
            <p:nvSpPr>
              <p:cNvPr id="11" name="文本框 19"/>
              <p:cNvSpPr>
                <a:spLocks noChangeArrowheads="1"/>
              </p:cNvSpPr>
              <p:nvPr/>
            </p:nvSpPr>
            <p:spPr bwMode="auto">
              <a:xfrm>
                <a:off x="65118" y="211841"/>
                <a:ext cx="612353" cy="58477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accent3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微信支付</a:t>
                </a:r>
                <a:endParaRPr lang="zh-CN" altLang="en-US" dirty="0">
                  <a:solidFill>
                    <a:schemeClr val="accent3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8" name="梯形 2"/>
            <p:cNvSpPr>
              <a:spLocks noChangeArrowheads="1"/>
            </p:cNvSpPr>
            <p:nvPr/>
          </p:nvSpPr>
          <p:spPr bwMode="auto">
            <a:xfrm flipV="1">
              <a:off x="0" y="1080145"/>
              <a:ext cx="1935750" cy="360048"/>
            </a:xfrm>
            <a:custGeom>
              <a:avLst/>
              <a:gdLst>
                <a:gd name="T0" fmla="*/ 0 w 21600"/>
                <a:gd name="T1" fmla="*/ 0 h 21600"/>
                <a:gd name="T2" fmla="*/ 626520 w 21600"/>
                <a:gd name="T3" fmla="*/ 360048 h 21600"/>
                <a:gd name="T4" fmla="*/ 1309230 w 21600"/>
                <a:gd name="T5" fmla="*/ 360048 h 21600"/>
                <a:gd name="T6" fmla="*/ 193575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6991" y="21600"/>
                  </a:lnTo>
                  <a:lnTo>
                    <a:pt x="14609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9" name="图片 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957" y="1193224"/>
              <a:ext cx="1163078" cy="272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14"/>
          <p:cNvSpPr/>
          <p:nvPr/>
        </p:nvSpPr>
        <p:spPr>
          <a:xfrm>
            <a:off x="3691436" y="3147814"/>
            <a:ext cx="15424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分钟绑卡转化</a:t>
            </a:r>
            <a:endParaRPr lang="en-US" altLang="zh-CN" sz="1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23497" y="3520498"/>
            <a:ext cx="15103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r>
              <a:rPr lang="zh-CN" altLang="en-US" sz="12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分钱预约小米手机</a:t>
            </a:r>
            <a:endParaRPr lang="en-US" altLang="zh-CN" sz="12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01551" y="3826081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微信红包</a:t>
            </a:r>
            <a:endParaRPr lang="en-US" altLang="en-US" sz="12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29502" y="3826081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嘀嘀打车</a:t>
            </a:r>
            <a:endParaRPr lang="en-US" altLang="en-US" sz="12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椭圆 30"/>
          <p:cNvSpPr>
            <a:spLocks noChangeArrowheads="1"/>
          </p:cNvSpPr>
          <p:nvPr/>
        </p:nvSpPr>
        <p:spPr bwMode="auto">
          <a:xfrm rot="10800000" flipV="1">
            <a:off x="5940152" y="1680833"/>
            <a:ext cx="1173163" cy="1173162"/>
          </a:xfrm>
          <a:prstGeom prst="ellipse">
            <a:avLst/>
          </a:prstGeom>
          <a:noFill/>
          <a:ln w="57150">
            <a:solidFill>
              <a:srgbClr val="92D050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r>
              <a:rPr lang="zh-CN" altLang="en-US" sz="2000" b="1" dirty="0">
                <a:solidFill>
                  <a:schemeClr val="accent3"/>
                </a:solidFill>
                <a:latin typeface="宋体" pitchFamily="2" charset="-122"/>
                <a:sym typeface="宋体" pitchFamily="2" charset="-122"/>
              </a:rPr>
              <a:t>微信支付用户</a:t>
            </a:r>
            <a:endParaRPr lang="en-US" altLang="en-US" sz="2000" b="1" dirty="0">
              <a:solidFill>
                <a:schemeClr val="accent3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3528" y="4364690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微信依托腾讯帝国和微信这款超级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APP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，不断地通过巧妙的方式刺激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8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亿微信用户向微信支付用户的转换</a:t>
            </a:r>
            <a:endParaRPr lang="en-US" altLang="zh-CN" sz="1400" dirty="0" smtClean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毫无疑问：微信是目前使用人数最多的手机钱包，也是前景最好的手机钱包！</a:t>
            </a:r>
            <a:endParaRPr lang="zh-CN" altLang="en-US" sz="1400" dirty="0">
              <a:solidFill>
                <a:schemeClr val="accent3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76868" y="3964580"/>
            <a:ext cx="5052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</a:rPr>
              <a:t>… …</a:t>
            </a:r>
            <a:endParaRPr lang="zh-CN" alt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87824" y="854840"/>
            <a:ext cx="2236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微信扫码支付使用流程</a:t>
            </a:r>
            <a:endParaRPr lang="en-US" altLang="en-US" sz="1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6" name="图片 33" descr="屏幕快照 2014-12-07 下午4.40.3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7614"/>
            <a:ext cx="4495800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C:\Users\Administrator\Desktop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584" y="2211710"/>
            <a:ext cx="3360784" cy="11248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891336" y="3595267"/>
            <a:ext cx="3816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支付界面有</a:t>
            </a:r>
            <a:r>
              <a:rPr lang="en-US" altLang="zh-CN" dirty="0" smtClean="0">
                <a:solidFill>
                  <a:schemeClr val="accent3"/>
                </a:solidFill>
                <a:latin typeface="Arial" pitchFamily="34" charset="0"/>
                <a:sym typeface="Calibri" pitchFamily="34" charset="0"/>
              </a:rPr>
              <a:t>2</a:t>
            </a:r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种识别码：条形码和二维码。</a:t>
            </a:r>
            <a:endParaRPr lang="en-US" altLang="zh-CN" dirty="0" smtClean="0">
              <a:solidFill>
                <a:schemeClr val="accent3"/>
              </a:solidFill>
              <a:latin typeface="Arial" pitchFamily="34" charset="0"/>
              <a:sym typeface="Calibri" pitchFamily="34" charset="0"/>
            </a:endParaRPr>
          </a:p>
          <a:p>
            <a:endParaRPr lang="zh-CN" altLang="en-US" dirty="0" smtClean="0">
              <a:solidFill>
                <a:schemeClr val="accent3"/>
              </a:solidFill>
              <a:latin typeface="Arial" pitchFamily="34" charset="0"/>
              <a:sym typeface="Calibri" pitchFamily="34" charset="0"/>
            </a:endParaRPr>
          </a:p>
          <a:p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商户用扫码枪扫客户条形码，或者打印出二维码由消费者扫描付款</a:t>
            </a:r>
            <a:endParaRPr lang="en-US" altLang="zh-CN" dirty="0" smtClean="0">
              <a:solidFill>
                <a:schemeClr val="accent3"/>
              </a:solidFill>
              <a:latin typeface="Arial" pitchFamily="34" charset="0"/>
              <a:sym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67744" y="915566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微信支付是最安全的移动支付方式</a:t>
            </a:r>
            <a:endParaRPr lang="en-US" altLang="zh-CN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31840" y="1763755"/>
            <a:ext cx="26468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安全</a:t>
            </a:r>
            <a:endParaRPr lang="en-US" altLang="en-US" sz="9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1630"/>
            <a:ext cx="230505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椭圆 12"/>
          <p:cNvSpPr>
            <a:spLocks noChangeArrowheads="1"/>
          </p:cNvSpPr>
          <p:nvPr/>
        </p:nvSpPr>
        <p:spPr bwMode="auto">
          <a:xfrm>
            <a:off x="6372200" y="1698892"/>
            <a:ext cx="1609725" cy="1608138"/>
          </a:xfrm>
          <a:prstGeom prst="ellipse">
            <a:avLst/>
          </a:prstGeom>
          <a:solidFill>
            <a:srgbClr val="FFD03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r>
              <a:rPr lang="zh-CN" altLang="en-US" sz="12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微信在二维码扫码体系上已建立了一套系统的安全机制，专业团队实时更新白名单。</a:t>
            </a:r>
            <a:endParaRPr lang="zh-CN" altLang="en-US" sz="1200" b="1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21951" y="3579862"/>
            <a:ext cx="52386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7X24小时无偿赔付＋</a:t>
            </a:r>
            <a:r>
              <a:rPr lang="en-US" altLang="zh-CN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PICC</a:t>
            </a:r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（中国人保）全额赔付保障</a:t>
            </a:r>
            <a:endParaRPr lang="zh-CN" altLang="en-US" sz="1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3528" y="4105881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手机安全软件中，常用功能优先级手机加速和手机支付安全的排名第一的比率最高，分别达到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41.65%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以及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39.41%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，可以看出手机用户对支付安全的需求和认知大大增强（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《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中国移动支付安全研究报告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2014》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易观智库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</a:t>
            </a:r>
            <a:r>
              <a:rPr lang="en-US" altLang="zh-CN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p17</a:t>
            </a:r>
            <a:r>
              <a:rPr lang="zh-CN" altLang="en-US" sz="1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）</a:t>
            </a:r>
            <a:endParaRPr lang="zh-CN" altLang="en-US" sz="1400" dirty="0">
              <a:solidFill>
                <a:schemeClr val="accent3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49138" y="2420476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商业价值</a:t>
            </a:r>
            <a:endParaRPr lang="en-US" altLang="en-US" sz="24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43808" y="1681813"/>
            <a:ext cx="23006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商户为何要接入微信支付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zh-CN" altLang="en-US" dirty="0" smtClean="0">
                <a:solidFill>
                  <a:schemeClr val="accent3"/>
                </a:solidFill>
              </a:rPr>
              <a:t>接入微信支付有</a:t>
            </a:r>
            <a:r>
              <a:rPr lang="zh-CN" altLang="en-US" dirty="0">
                <a:solidFill>
                  <a:schemeClr val="accent3"/>
                </a:solidFill>
              </a:rPr>
              <a:t>什么</a:t>
            </a:r>
            <a:r>
              <a:rPr lang="zh-CN" altLang="en-US" dirty="0" smtClean="0">
                <a:solidFill>
                  <a:schemeClr val="accent3"/>
                </a:solidFill>
              </a:rPr>
              <a:t>好处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grpSp>
        <p:nvGrpSpPr>
          <p:cNvPr id="13" name="组合 5"/>
          <p:cNvGrpSpPr/>
          <p:nvPr/>
        </p:nvGrpSpPr>
        <p:grpSpPr bwMode="auto">
          <a:xfrm>
            <a:off x="5875585" y="2454617"/>
            <a:ext cx="831850" cy="1701800"/>
            <a:chOff x="0" y="0"/>
            <a:chExt cx="1255022" cy="2566892"/>
          </a:xfrm>
        </p:grpSpPr>
        <p:sp>
          <p:nvSpPr>
            <p:cNvPr id="14" name="Freeform 5"/>
            <p:cNvSpPr>
              <a:spLocks noEditPoints="1" noChangeArrowheads="1"/>
            </p:cNvSpPr>
            <p:nvPr/>
          </p:nvSpPr>
          <p:spPr bwMode="auto">
            <a:xfrm>
              <a:off x="84485" y="1066085"/>
              <a:ext cx="1106647" cy="1500807"/>
            </a:xfrm>
            <a:custGeom>
              <a:avLst/>
              <a:gdLst>
                <a:gd name="T0" fmla="*/ 1051901 w 283"/>
                <a:gd name="T1" fmla="*/ 654898 h 385"/>
                <a:gd name="T2" fmla="*/ 1040170 w 283"/>
                <a:gd name="T3" fmla="*/ 576934 h 385"/>
                <a:gd name="T4" fmla="*/ 985424 w 283"/>
                <a:gd name="T5" fmla="*/ 514562 h 385"/>
                <a:gd name="T6" fmla="*/ 954141 w 283"/>
                <a:gd name="T7" fmla="*/ 148132 h 385"/>
                <a:gd name="T8" fmla="*/ 684322 w 283"/>
                <a:gd name="T9" fmla="*/ 116946 h 385"/>
                <a:gd name="T10" fmla="*/ 422325 w 283"/>
                <a:gd name="T11" fmla="*/ 116946 h 385"/>
                <a:gd name="T12" fmla="*/ 152506 w 283"/>
                <a:gd name="T13" fmla="*/ 148132 h 385"/>
                <a:gd name="T14" fmla="*/ 121223 w 283"/>
                <a:gd name="T15" fmla="*/ 518461 h 385"/>
                <a:gd name="T16" fmla="*/ 58656 w 283"/>
                <a:gd name="T17" fmla="*/ 654898 h 385"/>
                <a:gd name="T18" fmla="*/ 0 w 283"/>
                <a:gd name="T19" fmla="*/ 787436 h 385"/>
                <a:gd name="T20" fmla="*/ 113402 w 283"/>
                <a:gd name="T21" fmla="*/ 1496909 h 385"/>
                <a:gd name="T22" fmla="*/ 320654 w 283"/>
                <a:gd name="T23" fmla="*/ 1500807 h 385"/>
                <a:gd name="T24" fmla="*/ 434056 w 283"/>
                <a:gd name="T25" fmla="*/ 1352675 h 385"/>
                <a:gd name="T26" fmla="*/ 672591 w 283"/>
                <a:gd name="T27" fmla="*/ 1387759 h 385"/>
                <a:gd name="T28" fmla="*/ 891574 w 283"/>
                <a:gd name="T29" fmla="*/ 1430639 h 385"/>
                <a:gd name="T30" fmla="*/ 1106647 w 283"/>
                <a:gd name="T31" fmla="*/ 1387759 h 385"/>
                <a:gd name="T32" fmla="*/ 1028439 w 283"/>
                <a:gd name="T33" fmla="*/ 682185 h 385"/>
                <a:gd name="T34" fmla="*/ 113402 w 283"/>
                <a:gd name="T35" fmla="*/ 1461825 h 385"/>
                <a:gd name="T36" fmla="*/ 35194 w 283"/>
                <a:gd name="T37" fmla="*/ 787436 h 385"/>
                <a:gd name="T38" fmla="*/ 187700 w 283"/>
                <a:gd name="T39" fmla="*/ 787436 h 385"/>
                <a:gd name="T40" fmla="*/ 312833 w 283"/>
                <a:gd name="T41" fmla="*/ 787436 h 385"/>
                <a:gd name="T42" fmla="*/ 222894 w 283"/>
                <a:gd name="T43" fmla="*/ 787436 h 385"/>
                <a:gd name="T44" fmla="*/ 312833 w 283"/>
                <a:gd name="T45" fmla="*/ 693880 h 385"/>
                <a:gd name="T46" fmla="*/ 426235 w 283"/>
                <a:gd name="T47" fmla="*/ 249485 h 385"/>
                <a:gd name="T48" fmla="*/ 305012 w 283"/>
                <a:gd name="T49" fmla="*/ 300161 h 385"/>
                <a:gd name="T50" fmla="*/ 156417 w 283"/>
                <a:gd name="T51" fmla="*/ 475580 h 385"/>
                <a:gd name="T52" fmla="*/ 179879 w 283"/>
                <a:gd name="T53" fmla="*/ 175419 h 385"/>
                <a:gd name="T54" fmla="*/ 422325 w 283"/>
                <a:gd name="T55" fmla="*/ 152030 h 385"/>
                <a:gd name="T56" fmla="*/ 426235 w 283"/>
                <a:gd name="T57" fmla="*/ 249485 h 385"/>
                <a:gd name="T58" fmla="*/ 434056 w 283"/>
                <a:gd name="T59" fmla="*/ 1317592 h 385"/>
                <a:gd name="T60" fmla="*/ 672591 w 283"/>
                <a:gd name="T61" fmla="*/ 997939 h 385"/>
                <a:gd name="T62" fmla="*/ 680412 w 283"/>
                <a:gd name="T63" fmla="*/ 249485 h 385"/>
                <a:gd name="T64" fmla="*/ 684322 w 283"/>
                <a:gd name="T65" fmla="*/ 152030 h 385"/>
                <a:gd name="T66" fmla="*/ 926768 w 283"/>
                <a:gd name="T67" fmla="*/ 175419 h 385"/>
                <a:gd name="T68" fmla="*/ 950230 w 283"/>
                <a:gd name="T69" fmla="*/ 475580 h 385"/>
                <a:gd name="T70" fmla="*/ 797724 w 283"/>
                <a:gd name="T71" fmla="*/ 296263 h 385"/>
                <a:gd name="T72" fmla="*/ 883753 w 283"/>
                <a:gd name="T73" fmla="*/ 787436 h 385"/>
                <a:gd name="T74" fmla="*/ 793814 w 283"/>
                <a:gd name="T75" fmla="*/ 787436 h 385"/>
                <a:gd name="T76" fmla="*/ 934589 w 283"/>
                <a:gd name="T77" fmla="*/ 693880 h 385"/>
                <a:gd name="T78" fmla="*/ 1071453 w 283"/>
                <a:gd name="T79" fmla="*/ 1387759 h 385"/>
                <a:gd name="T80" fmla="*/ 918947 w 283"/>
                <a:gd name="T81" fmla="*/ 1387759 h 385"/>
                <a:gd name="T82" fmla="*/ 993245 w 283"/>
                <a:gd name="T83" fmla="*/ 709472 h 385"/>
                <a:gd name="T84" fmla="*/ 1071453 w 283"/>
                <a:gd name="T85" fmla="*/ 1387759 h 3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83" h="385">
                  <a:moveTo>
                    <a:pt x="263" y="175"/>
                  </a:moveTo>
                  <a:cubicBezTo>
                    <a:pt x="265" y="173"/>
                    <a:pt x="267" y="171"/>
                    <a:pt x="269" y="168"/>
                  </a:cubicBezTo>
                  <a:cubicBezTo>
                    <a:pt x="270" y="165"/>
                    <a:pt x="270" y="163"/>
                    <a:pt x="270" y="160"/>
                  </a:cubicBezTo>
                  <a:cubicBezTo>
                    <a:pt x="270" y="156"/>
                    <a:pt x="269" y="152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51"/>
                    <a:pt x="249" y="44"/>
                    <a:pt x="244" y="38"/>
                  </a:cubicBezTo>
                  <a:cubicBezTo>
                    <a:pt x="238" y="33"/>
                    <a:pt x="231" y="30"/>
                    <a:pt x="223" y="30"/>
                  </a:cubicBezTo>
                  <a:cubicBezTo>
                    <a:pt x="175" y="30"/>
                    <a:pt x="175" y="30"/>
                    <a:pt x="175" y="30"/>
                  </a:cubicBezTo>
                  <a:cubicBezTo>
                    <a:pt x="173" y="13"/>
                    <a:pt x="159" y="0"/>
                    <a:pt x="141" y="0"/>
                  </a:cubicBezTo>
                  <a:cubicBezTo>
                    <a:pt x="124" y="0"/>
                    <a:pt x="110" y="13"/>
                    <a:pt x="108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2" y="30"/>
                    <a:pt x="45" y="33"/>
                    <a:pt x="39" y="38"/>
                  </a:cubicBezTo>
                  <a:cubicBezTo>
                    <a:pt x="34" y="44"/>
                    <a:pt x="31" y="51"/>
                    <a:pt x="31" y="59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3" y="154"/>
                    <a:pt x="12" y="161"/>
                    <a:pt x="15" y="168"/>
                  </a:cubicBezTo>
                  <a:cubicBezTo>
                    <a:pt x="16" y="171"/>
                    <a:pt x="18" y="173"/>
                    <a:pt x="20" y="175"/>
                  </a:cubicBezTo>
                  <a:cubicBezTo>
                    <a:pt x="9" y="178"/>
                    <a:pt x="0" y="189"/>
                    <a:pt x="0" y="202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0" y="372"/>
                    <a:pt x="13" y="384"/>
                    <a:pt x="29" y="384"/>
                  </a:cubicBezTo>
                  <a:cubicBezTo>
                    <a:pt x="41" y="384"/>
                    <a:pt x="51" y="377"/>
                    <a:pt x="55" y="367"/>
                  </a:cubicBezTo>
                  <a:cubicBezTo>
                    <a:pt x="59" y="378"/>
                    <a:pt x="70" y="385"/>
                    <a:pt x="82" y="385"/>
                  </a:cubicBezTo>
                  <a:cubicBezTo>
                    <a:pt x="98" y="385"/>
                    <a:pt x="111" y="372"/>
                    <a:pt x="111" y="356"/>
                  </a:cubicBezTo>
                  <a:cubicBezTo>
                    <a:pt x="111" y="356"/>
                    <a:pt x="111" y="352"/>
                    <a:pt x="111" y="347"/>
                  </a:cubicBezTo>
                  <a:cubicBezTo>
                    <a:pt x="172" y="347"/>
                    <a:pt x="172" y="347"/>
                    <a:pt x="172" y="347"/>
                  </a:cubicBezTo>
                  <a:cubicBezTo>
                    <a:pt x="172" y="352"/>
                    <a:pt x="172" y="356"/>
                    <a:pt x="172" y="356"/>
                  </a:cubicBezTo>
                  <a:cubicBezTo>
                    <a:pt x="172" y="372"/>
                    <a:pt x="185" y="385"/>
                    <a:pt x="201" y="385"/>
                  </a:cubicBezTo>
                  <a:cubicBezTo>
                    <a:pt x="213" y="385"/>
                    <a:pt x="224" y="378"/>
                    <a:pt x="228" y="367"/>
                  </a:cubicBezTo>
                  <a:cubicBezTo>
                    <a:pt x="233" y="377"/>
                    <a:pt x="243" y="384"/>
                    <a:pt x="254" y="384"/>
                  </a:cubicBezTo>
                  <a:cubicBezTo>
                    <a:pt x="270" y="384"/>
                    <a:pt x="283" y="372"/>
                    <a:pt x="283" y="356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189"/>
                    <a:pt x="274" y="178"/>
                    <a:pt x="263" y="175"/>
                  </a:cubicBezTo>
                  <a:close/>
                  <a:moveTo>
                    <a:pt x="48" y="356"/>
                  </a:moveTo>
                  <a:cubicBezTo>
                    <a:pt x="48" y="367"/>
                    <a:pt x="40" y="375"/>
                    <a:pt x="29" y="375"/>
                  </a:cubicBezTo>
                  <a:cubicBezTo>
                    <a:pt x="18" y="375"/>
                    <a:pt x="9" y="367"/>
                    <a:pt x="9" y="356"/>
                  </a:cubicBezTo>
                  <a:cubicBezTo>
                    <a:pt x="9" y="202"/>
                    <a:pt x="9" y="202"/>
                    <a:pt x="9" y="202"/>
                  </a:cubicBezTo>
                  <a:cubicBezTo>
                    <a:pt x="9" y="191"/>
                    <a:pt x="18" y="182"/>
                    <a:pt x="29" y="182"/>
                  </a:cubicBezTo>
                  <a:cubicBezTo>
                    <a:pt x="40" y="182"/>
                    <a:pt x="48" y="191"/>
                    <a:pt x="48" y="202"/>
                  </a:cubicBezTo>
                  <a:lnTo>
                    <a:pt x="48" y="356"/>
                  </a:lnTo>
                  <a:close/>
                  <a:moveTo>
                    <a:pt x="80" y="202"/>
                  </a:moveTo>
                  <a:cubicBezTo>
                    <a:pt x="70" y="203"/>
                    <a:pt x="62" y="208"/>
                    <a:pt x="57" y="216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192"/>
                    <a:pt x="52" y="183"/>
                    <a:pt x="45" y="178"/>
                  </a:cubicBezTo>
                  <a:cubicBezTo>
                    <a:pt x="58" y="178"/>
                    <a:pt x="75" y="178"/>
                    <a:pt x="80" y="178"/>
                  </a:cubicBezTo>
                  <a:cubicBezTo>
                    <a:pt x="80" y="184"/>
                    <a:pt x="80" y="196"/>
                    <a:pt x="80" y="202"/>
                  </a:cubicBezTo>
                  <a:close/>
                  <a:moveTo>
                    <a:pt x="109" y="64"/>
                  </a:moveTo>
                  <a:cubicBezTo>
                    <a:pt x="91" y="64"/>
                    <a:pt x="84" y="71"/>
                    <a:pt x="79" y="76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4"/>
                    <a:pt x="42" y="49"/>
                    <a:pt x="46" y="45"/>
                  </a:cubicBezTo>
                  <a:cubicBezTo>
                    <a:pt x="50" y="41"/>
                    <a:pt x="55" y="39"/>
                    <a:pt x="60" y="39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9" y="49"/>
                    <a:pt x="116" y="59"/>
                    <a:pt x="125" y="64"/>
                  </a:cubicBezTo>
                  <a:lnTo>
                    <a:pt x="109" y="64"/>
                  </a:lnTo>
                  <a:close/>
                  <a:moveTo>
                    <a:pt x="172" y="338"/>
                  </a:moveTo>
                  <a:cubicBezTo>
                    <a:pt x="111" y="338"/>
                    <a:pt x="111" y="338"/>
                    <a:pt x="111" y="338"/>
                  </a:cubicBezTo>
                  <a:cubicBezTo>
                    <a:pt x="111" y="310"/>
                    <a:pt x="111" y="259"/>
                    <a:pt x="111" y="256"/>
                  </a:cubicBezTo>
                  <a:cubicBezTo>
                    <a:pt x="115" y="256"/>
                    <a:pt x="168" y="256"/>
                    <a:pt x="172" y="256"/>
                  </a:cubicBezTo>
                  <a:cubicBezTo>
                    <a:pt x="172" y="259"/>
                    <a:pt x="172" y="310"/>
                    <a:pt x="172" y="338"/>
                  </a:cubicBezTo>
                  <a:close/>
                  <a:moveTo>
                    <a:pt x="174" y="64"/>
                  </a:moveTo>
                  <a:cubicBezTo>
                    <a:pt x="158" y="64"/>
                    <a:pt x="158" y="64"/>
                    <a:pt x="158" y="64"/>
                  </a:cubicBezTo>
                  <a:cubicBezTo>
                    <a:pt x="167" y="59"/>
                    <a:pt x="174" y="49"/>
                    <a:pt x="175" y="39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8" y="39"/>
                    <a:pt x="233" y="41"/>
                    <a:pt x="237" y="45"/>
                  </a:cubicBezTo>
                  <a:cubicBezTo>
                    <a:pt x="241" y="49"/>
                    <a:pt x="243" y="54"/>
                    <a:pt x="243" y="59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06" y="77"/>
                    <a:pt x="206" y="77"/>
                    <a:pt x="206" y="77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199" y="71"/>
                    <a:pt x="192" y="64"/>
                    <a:pt x="174" y="64"/>
                  </a:cubicBezTo>
                  <a:close/>
                  <a:moveTo>
                    <a:pt x="226" y="202"/>
                  </a:moveTo>
                  <a:cubicBezTo>
                    <a:pt x="226" y="216"/>
                    <a:pt x="226" y="216"/>
                    <a:pt x="226" y="216"/>
                  </a:cubicBezTo>
                  <a:cubicBezTo>
                    <a:pt x="221" y="208"/>
                    <a:pt x="213" y="203"/>
                    <a:pt x="203" y="202"/>
                  </a:cubicBezTo>
                  <a:cubicBezTo>
                    <a:pt x="203" y="196"/>
                    <a:pt x="203" y="184"/>
                    <a:pt x="203" y="178"/>
                  </a:cubicBezTo>
                  <a:cubicBezTo>
                    <a:pt x="208" y="178"/>
                    <a:pt x="226" y="178"/>
                    <a:pt x="239" y="178"/>
                  </a:cubicBezTo>
                  <a:cubicBezTo>
                    <a:pt x="231" y="183"/>
                    <a:pt x="226" y="192"/>
                    <a:pt x="226" y="202"/>
                  </a:cubicBezTo>
                  <a:close/>
                  <a:moveTo>
                    <a:pt x="274" y="356"/>
                  </a:moveTo>
                  <a:cubicBezTo>
                    <a:pt x="274" y="367"/>
                    <a:pt x="265" y="375"/>
                    <a:pt x="254" y="375"/>
                  </a:cubicBezTo>
                  <a:cubicBezTo>
                    <a:pt x="244" y="375"/>
                    <a:pt x="235" y="367"/>
                    <a:pt x="235" y="356"/>
                  </a:cubicBezTo>
                  <a:cubicBezTo>
                    <a:pt x="235" y="202"/>
                    <a:pt x="235" y="202"/>
                    <a:pt x="235" y="202"/>
                  </a:cubicBezTo>
                  <a:cubicBezTo>
                    <a:pt x="235" y="191"/>
                    <a:pt x="244" y="182"/>
                    <a:pt x="254" y="182"/>
                  </a:cubicBezTo>
                  <a:cubicBezTo>
                    <a:pt x="265" y="182"/>
                    <a:pt x="274" y="191"/>
                    <a:pt x="274" y="202"/>
                  </a:cubicBezTo>
                  <a:lnTo>
                    <a:pt x="274" y="356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5" name="组合 8"/>
            <p:cNvGrpSpPr/>
            <p:nvPr/>
          </p:nvGrpSpPr>
          <p:grpSpPr bwMode="auto">
            <a:xfrm>
              <a:off x="0" y="0"/>
              <a:ext cx="1255022" cy="1317676"/>
              <a:chOff x="0" y="0"/>
              <a:chExt cx="3868662" cy="4061795"/>
            </a:xfrm>
          </p:grpSpPr>
          <p:sp>
            <p:nvSpPr>
              <p:cNvPr id="16" name="椭圆 9"/>
              <p:cNvSpPr>
                <a:spLocks noChangeArrowheads="1"/>
              </p:cNvSpPr>
              <p:nvPr/>
            </p:nvSpPr>
            <p:spPr bwMode="auto">
              <a:xfrm>
                <a:off x="506199" y="1037459"/>
                <a:ext cx="3024336" cy="302433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2E2E2E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7" name="Freeform 5"/>
              <p:cNvSpPr>
                <a:spLocks noChangeArrowheads="1"/>
              </p:cNvSpPr>
              <p:nvPr/>
            </p:nvSpPr>
            <p:spPr bwMode="auto">
              <a:xfrm>
                <a:off x="0" y="533403"/>
                <a:ext cx="3868662" cy="2219448"/>
              </a:xfrm>
              <a:custGeom>
                <a:avLst/>
                <a:gdLst>
                  <a:gd name="T0" fmla="*/ 1521566 w 239"/>
                  <a:gd name="T1" fmla="*/ 1508644 h 153"/>
                  <a:gd name="T2" fmla="*/ 1683435 w 239"/>
                  <a:gd name="T3" fmla="*/ 2016361 h 153"/>
                  <a:gd name="T4" fmla="*/ 2217601 w 239"/>
                  <a:gd name="T5" fmla="*/ 1508644 h 153"/>
                  <a:gd name="T6" fmla="*/ 2395657 w 239"/>
                  <a:gd name="T7" fmla="*/ 2001855 h 153"/>
                  <a:gd name="T8" fmla="*/ 2881263 w 239"/>
                  <a:gd name="T9" fmla="*/ 1465126 h 153"/>
                  <a:gd name="T10" fmla="*/ 3431617 w 239"/>
                  <a:gd name="T11" fmla="*/ 2132411 h 153"/>
                  <a:gd name="T12" fmla="*/ 3447803 w 239"/>
                  <a:gd name="T13" fmla="*/ 2175929 h 153"/>
                  <a:gd name="T14" fmla="*/ 3447803 w 239"/>
                  <a:gd name="T15" fmla="*/ 2219448 h 153"/>
                  <a:gd name="T16" fmla="*/ 3706793 w 239"/>
                  <a:gd name="T17" fmla="*/ 1697225 h 153"/>
                  <a:gd name="T18" fmla="*/ 3593485 w 239"/>
                  <a:gd name="T19" fmla="*/ 551235 h 153"/>
                  <a:gd name="T20" fmla="*/ 2606086 w 239"/>
                  <a:gd name="T21" fmla="*/ 275618 h 153"/>
                  <a:gd name="T22" fmla="*/ 1812929 w 239"/>
                  <a:gd name="T23" fmla="*/ 0 h 153"/>
                  <a:gd name="T24" fmla="*/ 663662 w 239"/>
                  <a:gd name="T25" fmla="*/ 493211 h 153"/>
                  <a:gd name="T26" fmla="*/ 760783 w 239"/>
                  <a:gd name="T27" fmla="*/ 2161423 h 153"/>
                  <a:gd name="T28" fmla="*/ 1521566 w 239"/>
                  <a:gd name="T29" fmla="*/ 1508644 h 15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39" h="153">
                    <a:moveTo>
                      <a:pt x="94" y="104"/>
                    </a:moveTo>
                    <a:cubicBezTo>
                      <a:pt x="102" y="119"/>
                      <a:pt x="104" y="139"/>
                      <a:pt x="104" y="139"/>
                    </a:cubicBezTo>
                    <a:cubicBezTo>
                      <a:pt x="104" y="139"/>
                      <a:pt x="126" y="127"/>
                      <a:pt x="137" y="104"/>
                    </a:cubicBezTo>
                    <a:cubicBezTo>
                      <a:pt x="146" y="118"/>
                      <a:pt x="148" y="138"/>
                      <a:pt x="148" y="138"/>
                    </a:cubicBezTo>
                    <a:cubicBezTo>
                      <a:pt x="148" y="138"/>
                      <a:pt x="172" y="121"/>
                      <a:pt x="178" y="101"/>
                    </a:cubicBezTo>
                    <a:cubicBezTo>
                      <a:pt x="199" y="114"/>
                      <a:pt x="207" y="129"/>
                      <a:pt x="212" y="147"/>
                    </a:cubicBezTo>
                    <a:cubicBezTo>
                      <a:pt x="212" y="148"/>
                      <a:pt x="213" y="149"/>
                      <a:pt x="213" y="150"/>
                    </a:cubicBezTo>
                    <a:cubicBezTo>
                      <a:pt x="213" y="152"/>
                      <a:pt x="213" y="153"/>
                      <a:pt x="213" y="153"/>
                    </a:cubicBezTo>
                    <a:cubicBezTo>
                      <a:pt x="213" y="153"/>
                      <a:pt x="222" y="138"/>
                      <a:pt x="229" y="117"/>
                    </a:cubicBezTo>
                    <a:cubicBezTo>
                      <a:pt x="236" y="93"/>
                      <a:pt x="239" y="62"/>
                      <a:pt x="222" y="38"/>
                    </a:cubicBezTo>
                    <a:cubicBezTo>
                      <a:pt x="205" y="14"/>
                      <a:pt x="177" y="14"/>
                      <a:pt x="161" y="19"/>
                    </a:cubicBezTo>
                    <a:cubicBezTo>
                      <a:pt x="146" y="6"/>
                      <a:pt x="129" y="0"/>
                      <a:pt x="112" y="0"/>
                    </a:cubicBezTo>
                    <a:cubicBezTo>
                      <a:pt x="73" y="1"/>
                      <a:pt x="42" y="33"/>
                      <a:pt x="41" y="34"/>
                    </a:cubicBezTo>
                    <a:cubicBezTo>
                      <a:pt x="0" y="74"/>
                      <a:pt x="43" y="143"/>
                      <a:pt x="47" y="149"/>
                    </a:cubicBezTo>
                    <a:cubicBezTo>
                      <a:pt x="48" y="149"/>
                      <a:pt x="77" y="133"/>
                      <a:pt x="94" y="104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矩形 11"/>
              <p:cNvSpPr>
                <a:spLocks noChangeArrowheads="1"/>
              </p:cNvSpPr>
              <p:nvPr/>
            </p:nvSpPr>
            <p:spPr bwMode="auto">
              <a:xfrm>
                <a:off x="900100" y="2725417"/>
                <a:ext cx="1034231" cy="112242"/>
              </a:xfrm>
              <a:prstGeom prst="rect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9" name="矩形 12"/>
              <p:cNvSpPr>
                <a:spLocks noChangeArrowheads="1"/>
              </p:cNvSpPr>
              <p:nvPr/>
            </p:nvSpPr>
            <p:spPr bwMode="auto">
              <a:xfrm>
                <a:off x="2205980" y="2725417"/>
                <a:ext cx="1034231" cy="112242"/>
              </a:xfrm>
              <a:prstGeom prst="rect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0" name="Freeform 5"/>
              <p:cNvSpPr>
                <a:spLocks noChangeArrowheads="1"/>
              </p:cNvSpPr>
              <p:nvPr/>
            </p:nvSpPr>
            <p:spPr bwMode="auto">
              <a:xfrm>
                <a:off x="238525" y="0"/>
                <a:ext cx="3325872" cy="2611004"/>
              </a:xfrm>
              <a:custGeom>
                <a:avLst/>
                <a:gdLst>
                  <a:gd name="T0" fmla="*/ 1014951 w 9539"/>
                  <a:gd name="T1" fmla="*/ 1807016 h 10009"/>
                  <a:gd name="T2" fmla="*/ 1179518 w 9539"/>
                  <a:gd name="T3" fmla="*/ 2381181 h 10009"/>
                  <a:gd name="T4" fmla="*/ 1722383 w 9539"/>
                  <a:gd name="T5" fmla="*/ 1807016 h 10009"/>
                  <a:gd name="T6" fmla="*/ 1903337 w 9539"/>
                  <a:gd name="T7" fmla="*/ 2365008 h 10009"/>
                  <a:gd name="T8" fmla="*/ 2397389 w 9539"/>
                  <a:gd name="T9" fmla="*/ 1757713 h 10009"/>
                  <a:gd name="T10" fmla="*/ 2956989 w 9539"/>
                  <a:gd name="T11" fmla="*/ 2512658 h 10009"/>
                  <a:gd name="T12" fmla="*/ 2973028 w 9539"/>
                  <a:gd name="T13" fmla="*/ 2561700 h 10009"/>
                  <a:gd name="T14" fmla="*/ 2973028 w 9539"/>
                  <a:gd name="T15" fmla="*/ 2611004 h 10009"/>
                  <a:gd name="T16" fmla="*/ 3236615 w 9539"/>
                  <a:gd name="T17" fmla="*/ 2020404 h 10009"/>
                  <a:gd name="T18" fmla="*/ 3214998 w 9539"/>
                  <a:gd name="T19" fmla="*/ 782075 h 10009"/>
                  <a:gd name="T20" fmla="*/ 2322427 w 9539"/>
                  <a:gd name="T21" fmla="*/ 375125 h 10009"/>
                  <a:gd name="T22" fmla="*/ 1273657 w 9539"/>
                  <a:gd name="T23" fmla="*/ 6000 h 10009"/>
                  <a:gd name="T24" fmla="*/ 348312 w 9539"/>
                  <a:gd name="T25" fmla="*/ 639903 h 10009"/>
                  <a:gd name="T26" fmla="*/ 241622 w 9539"/>
                  <a:gd name="T27" fmla="*/ 2545788 h 10009"/>
                  <a:gd name="T28" fmla="*/ 1014951 w 9539"/>
                  <a:gd name="T29" fmla="*/ 1807016 h 1000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539" h="10009">
                    <a:moveTo>
                      <a:pt x="2911" y="6927"/>
                    </a:moveTo>
                    <a:cubicBezTo>
                      <a:pt x="3289" y="7871"/>
                      <a:pt x="3383" y="9128"/>
                      <a:pt x="3383" y="9128"/>
                    </a:cubicBezTo>
                    <a:cubicBezTo>
                      <a:pt x="3383" y="9128"/>
                      <a:pt x="4422" y="8374"/>
                      <a:pt x="4940" y="6927"/>
                    </a:cubicBezTo>
                    <a:cubicBezTo>
                      <a:pt x="5365" y="7808"/>
                      <a:pt x="5459" y="9066"/>
                      <a:pt x="5459" y="9066"/>
                    </a:cubicBezTo>
                    <a:cubicBezTo>
                      <a:pt x="5459" y="9066"/>
                      <a:pt x="6593" y="7997"/>
                      <a:pt x="6876" y="6738"/>
                    </a:cubicBezTo>
                    <a:cubicBezTo>
                      <a:pt x="7866" y="7556"/>
                      <a:pt x="8244" y="8499"/>
                      <a:pt x="8481" y="9632"/>
                    </a:cubicBezTo>
                    <a:cubicBezTo>
                      <a:pt x="8481" y="9695"/>
                      <a:pt x="8527" y="9759"/>
                      <a:pt x="8527" y="9820"/>
                    </a:cubicBezTo>
                    <a:lnTo>
                      <a:pt x="8527" y="10009"/>
                    </a:lnTo>
                    <a:cubicBezTo>
                      <a:pt x="8527" y="10009"/>
                      <a:pt x="8953" y="9066"/>
                      <a:pt x="9283" y="7745"/>
                    </a:cubicBezTo>
                    <a:cubicBezTo>
                      <a:pt x="9613" y="6236"/>
                      <a:pt x="9657" y="4049"/>
                      <a:pt x="9221" y="2998"/>
                    </a:cubicBezTo>
                    <a:cubicBezTo>
                      <a:pt x="8785" y="1946"/>
                      <a:pt x="7417" y="1123"/>
                      <a:pt x="6661" y="1438"/>
                    </a:cubicBezTo>
                    <a:cubicBezTo>
                      <a:pt x="5954" y="620"/>
                      <a:pt x="4597" y="-146"/>
                      <a:pt x="3653" y="23"/>
                    </a:cubicBezTo>
                    <a:cubicBezTo>
                      <a:pt x="2709" y="192"/>
                      <a:pt x="1046" y="2391"/>
                      <a:pt x="999" y="2453"/>
                    </a:cubicBezTo>
                    <a:cubicBezTo>
                      <a:pt x="-936" y="4969"/>
                      <a:pt x="503" y="9380"/>
                      <a:pt x="693" y="9759"/>
                    </a:cubicBezTo>
                    <a:cubicBezTo>
                      <a:pt x="739" y="9759"/>
                      <a:pt x="2109" y="8751"/>
                      <a:pt x="2911" y="6927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椭圆 15"/>
              <p:cNvSpPr>
                <a:spLocks noChangeArrowheads="1"/>
              </p:cNvSpPr>
              <p:nvPr/>
            </p:nvSpPr>
            <p:spPr bwMode="auto">
              <a:xfrm>
                <a:off x="1315371" y="2725419"/>
                <a:ext cx="288033" cy="197049"/>
              </a:xfrm>
              <a:prstGeom prst="ellipse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2" name="椭圆 16"/>
              <p:cNvSpPr>
                <a:spLocks noChangeArrowheads="1"/>
              </p:cNvSpPr>
              <p:nvPr/>
            </p:nvSpPr>
            <p:spPr bwMode="auto">
              <a:xfrm>
                <a:off x="2542061" y="2725419"/>
                <a:ext cx="288033" cy="197049"/>
              </a:xfrm>
              <a:prstGeom prst="ellipse">
                <a:avLst/>
              </a:prstGeom>
              <a:solidFill>
                <a:srgbClr val="2E2E2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sz="13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</p:grpSp>
      <p:sp>
        <p:nvSpPr>
          <p:cNvPr id="23" name="直接连接符 8"/>
          <p:cNvSpPr>
            <a:spLocks noChangeShapeType="1"/>
          </p:cNvSpPr>
          <p:nvPr/>
        </p:nvSpPr>
        <p:spPr bwMode="auto">
          <a:xfrm>
            <a:off x="2699792" y="1161602"/>
            <a:ext cx="1587" cy="2979414"/>
          </a:xfrm>
          <a:prstGeom prst="line">
            <a:avLst/>
          </a:prstGeom>
          <a:noFill/>
          <a:ln w="19050">
            <a:solidFill>
              <a:srgbClr val="92D050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899592" y="2073469"/>
            <a:ext cx="15010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accent3"/>
                </a:solidFill>
              </a:rPr>
              <a:t>Why</a:t>
            </a:r>
            <a:endParaRPr lang="zh-CN" altLang="en-US" sz="54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8865" y="739382"/>
            <a:ext cx="46618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首先我们先来看下传统行业普遍存在的 痛点之收银：</a:t>
            </a:r>
            <a:endParaRPr lang="zh-CN" altLang="en-US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60258" y="67013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现金收款</a:t>
            </a:r>
            <a:endParaRPr lang="zh-CN" altLang="en-US" sz="2400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6" name="Picture 3" descr="C:\Users\XZH\Desktop\IR335T2PUK5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9" y="1275606"/>
            <a:ext cx="2520403" cy="1679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C:\Users\XZH\Desktop\u=3610905762,2922206486&amp;fm=21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706" y="1288026"/>
            <a:ext cx="2520280" cy="168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C:\Users\XZH\Desktop\u=886453259,3545934950&amp;fm=21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281236"/>
            <a:ext cx="2532474" cy="1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20315" y="3291830"/>
            <a:ext cx="4572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1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、清点麻烦，耗费人力；（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2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、支付效率低，找零麻烦； 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3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、假币风险； 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B-C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4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、多次换手污染； 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B-C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5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、携带不方便（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B-C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zh-CN" altLang="en-US" dirty="0">
              <a:latin typeface="Arial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32051" y="3653467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没有任何营销功能，消费者离店后不会留下任何联系信息，你很难能主动联系上他，通常这叫一次性买卖</a:t>
            </a:r>
            <a:endParaRPr lang="zh-CN" altLang="en-US" sz="1400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4812940"/>
            <a:ext cx="23022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（</a:t>
            </a:r>
            <a:r>
              <a:rPr lang="en-US" altLang="zh-CN" sz="1200" dirty="0" smtClean="0">
                <a:solidFill>
                  <a:schemeClr val="accent3"/>
                </a:solidFill>
              </a:rPr>
              <a:t>B</a:t>
            </a:r>
            <a:r>
              <a:rPr lang="zh-CN" altLang="en-US" sz="1200" dirty="0" smtClean="0">
                <a:solidFill>
                  <a:schemeClr val="accent3"/>
                </a:solidFill>
              </a:rPr>
              <a:t> 代表商户， </a:t>
            </a:r>
            <a:r>
              <a:rPr lang="en-US" altLang="zh-CN" sz="1200" dirty="0" smtClean="0">
                <a:solidFill>
                  <a:schemeClr val="accent3"/>
                </a:solidFill>
              </a:rPr>
              <a:t>C </a:t>
            </a:r>
            <a:r>
              <a:rPr lang="zh-CN" altLang="en-US" sz="1200" dirty="0" smtClean="0">
                <a:solidFill>
                  <a:schemeClr val="accent3"/>
                </a:solidFill>
              </a:rPr>
              <a:t>代表消费者）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11663" y="55886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POS机收款</a:t>
            </a:r>
            <a:endParaRPr lang="zh-CN" altLang="en-US" sz="24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536" y="697364"/>
            <a:ext cx="322876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传统行业普遍存在的 痛点之收银 ：</a:t>
            </a:r>
            <a:endParaRPr lang="zh-CN" altLang="en-US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  <p:pic>
        <p:nvPicPr>
          <p:cNvPr id="6" name="Picture 2" descr="C:\Users\XZH\Desktop\48458013315F47E16ECABE895DF84F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31590"/>
            <a:ext cx="2339752" cy="165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XZH\Desktop\002ejp9fgy6UbZv3Ep5ab&amp;6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22522"/>
            <a:ext cx="2700808" cy="1632135"/>
          </a:xfrm>
          <a:prstGeom prst="rect">
            <a:avLst/>
          </a:prstGeom>
          <a:noFill/>
          <a:ln w="9525">
            <a:solidFill>
              <a:srgbClr val="7F7F7F"/>
            </a:solidFill>
            <a:beve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ZH\Desktop\00183kZtzy6RaSraEhB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8287"/>
            <a:ext cx="2808808" cy="161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79512" y="307580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、小票对账，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T+1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到账，保留一年；（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2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、无营销功能（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3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、机具改装，盗刷；（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C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4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、信用卡降额、封卡；（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C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5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、违规机、二清机跑路；（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endParaRPr lang="zh-CN" altLang="en-US" dirty="0">
              <a:latin typeface="Arial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60936" y="357986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也</a:t>
            </a:r>
            <a:r>
              <a:rPr lang="zh-CN" altLang="en-US" sz="1400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没有任何营销功能，消费者离店后也不会留下任何联系信息，你同样很难能主动联系上他，安装</a:t>
            </a:r>
            <a:r>
              <a:rPr lang="en-US" altLang="zh-CN" sz="1400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POS</a:t>
            </a:r>
            <a:r>
              <a:rPr lang="zh-CN" altLang="en-US" sz="1400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机，只是多了一种收款方式服务消费者</a:t>
            </a:r>
            <a:endParaRPr lang="zh-CN" altLang="en-US" sz="1400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667" y="4659982"/>
            <a:ext cx="2302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（</a:t>
            </a:r>
            <a:r>
              <a:rPr lang="en-US" altLang="zh-CN" sz="1200" dirty="0" smtClean="0">
                <a:solidFill>
                  <a:schemeClr val="accent3"/>
                </a:solidFill>
              </a:rPr>
              <a:t>B</a:t>
            </a:r>
            <a:r>
              <a:rPr lang="zh-CN" altLang="en-US" sz="1200" dirty="0" smtClean="0">
                <a:solidFill>
                  <a:schemeClr val="accent3"/>
                </a:solidFill>
              </a:rPr>
              <a:t> 代表商户， </a:t>
            </a:r>
            <a:r>
              <a:rPr lang="en-US" altLang="zh-CN" sz="1200" dirty="0" smtClean="0">
                <a:solidFill>
                  <a:schemeClr val="accent3"/>
                </a:solidFill>
              </a:rPr>
              <a:t>C </a:t>
            </a:r>
            <a:r>
              <a:rPr lang="zh-CN" altLang="en-US" sz="1200" dirty="0" smtClean="0">
                <a:solidFill>
                  <a:schemeClr val="accent3"/>
                </a:solidFill>
              </a:rPr>
              <a:t>代表消费者）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571495"/>
            <a:ext cx="241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accent3"/>
                </a:solidFill>
                <a:latin typeface="Arial" pitchFamily="34" charset="0"/>
              </a:rPr>
              <a:t>移动支付--微信支付</a:t>
            </a:r>
            <a:endParaRPr lang="zh-CN" altLang="en-US" sz="2000" b="1" dirty="0">
              <a:solidFill>
                <a:schemeClr val="accent3"/>
              </a:solidFill>
              <a:latin typeface="Arial" pitchFamily="34" charset="0"/>
            </a:endParaRPr>
          </a:p>
        </p:txBody>
      </p:sp>
      <p:pic>
        <p:nvPicPr>
          <p:cNvPr id="5" name="image16.pn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31589"/>
            <a:ext cx="2520280" cy="154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XZH\Desktop\14356582798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28" y="1114123"/>
            <a:ext cx="2447279" cy="1580907"/>
          </a:xfrm>
          <a:prstGeom prst="rect">
            <a:avLst/>
          </a:prstGeom>
          <a:noFill/>
          <a:ln w="9525">
            <a:solidFill>
              <a:srgbClr val="7F7F7F"/>
            </a:solidFill>
            <a:beve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XZH\Desktop\91205b6162ef7e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93916"/>
            <a:ext cx="2591891" cy="158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55682" y="3075805"/>
            <a:ext cx="4572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1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、电子对账，方便快捷；（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2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、资金秒到，安全可靠；（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3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、只需一扫，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3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秒完成；（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B-C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4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、一部手机，绑定银行卡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/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信用卡；（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C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en-US" altLang="zh-CN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 5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、支付即营销、提供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O2O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商业模式闭环；（</a:t>
            </a:r>
            <a:r>
              <a:rPr lang="en-US" altLang="zh-CN" dirty="0" smtClean="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zh-CN" altLang="en-US" dirty="0" smtClean="0">
                <a:solidFill>
                  <a:srgbClr val="FF0000"/>
                </a:solidFill>
                <a:latin typeface="Arial" pitchFamily="34" charset="0"/>
              </a:rPr>
              <a:t>）</a:t>
            </a:r>
            <a:endParaRPr lang="zh-CN" altLang="en-US" dirty="0">
              <a:latin typeface="Arial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9449" y="4659982"/>
            <a:ext cx="23022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（</a:t>
            </a:r>
            <a:r>
              <a:rPr lang="en-US" altLang="zh-CN" sz="1200" dirty="0" smtClean="0">
                <a:solidFill>
                  <a:schemeClr val="accent3"/>
                </a:solidFill>
              </a:rPr>
              <a:t>B</a:t>
            </a:r>
            <a:r>
              <a:rPr lang="zh-CN" altLang="en-US" sz="1200" dirty="0" smtClean="0">
                <a:solidFill>
                  <a:schemeClr val="accent3"/>
                </a:solidFill>
              </a:rPr>
              <a:t> 代表商户， </a:t>
            </a:r>
            <a:r>
              <a:rPr lang="en-US" altLang="zh-CN" sz="1200" dirty="0" smtClean="0">
                <a:solidFill>
                  <a:schemeClr val="accent3"/>
                </a:solidFill>
              </a:rPr>
              <a:t>C </a:t>
            </a:r>
            <a:r>
              <a:rPr lang="zh-CN" altLang="en-US" sz="1200" dirty="0" smtClean="0">
                <a:solidFill>
                  <a:schemeClr val="accent3"/>
                </a:solidFill>
              </a:rPr>
              <a:t>代表消费者）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99992" y="3529775"/>
            <a:ext cx="42883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一笔生意的结束，又是下一笔生意的开始！！</a:t>
            </a:r>
            <a:endParaRPr lang="zh-CN" altLang="en-US" sz="1600" b="1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30883"/>
            <a:ext cx="3093231" cy="293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95297" y="195486"/>
            <a:ext cx="377539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微信支付收银：</a:t>
            </a:r>
            <a:endParaRPr lang="en-US" altLang="zh-CN" sz="1400" b="1" dirty="0" smtClean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  <a:p>
            <a:endParaRPr lang="en-US" altLang="zh-CN" sz="1400" b="1" dirty="0" smtClean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  <a:p>
            <a:r>
              <a:rPr lang="zh-CN" altLang="en-US" sz="1400" b="1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一笔生意的结束，又是下一笔生意的开始！！</a:t>
            </a:r>
            <a:endParaRPr lang="zh-CN" altLang="en-US" sz="1400" b="1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6" name="文本框 2"/>
          <p:cNvSpPr>
            <a:spLocks noChangeArrowheads="1"/>
          </p:cNvSpPr>
          <p:nvPr/>
        </p:nvSpPr>
        <p:spPr bwMode="auto">
          <a:xfrm>
            <a:off x="231004" y="1275606"/>
            <a:ext cx="396044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10928"/>
                </a:solidFill>
                <a:latin typeface="Arial" pitchFamily="34" charset="0"/>
                <a:sym typeface="宋体" pitchFamily="2" charset="-122"/>
              </a:rPr>
              <a:t>使用微信支付后，</a:t>
            </a:r>
          </a:p>
          <a:p>
            <a:r>
              <a:rPr lang="zh-CN" altLang="en-US" sz="2800" b="1" dirty="0">
                <a:solidFill>
                  <a:srgbClr val="E10928"/>
                </a:solidFill>
                <a:latin typeface="Arial" pitchFamily="34" charset="0"/>
                <a:sym typeface="宋体" pitchFamily="2" charset="-122"/>
              </a:rPr>
              <a:t>默认关注商家公众号。</a:t>
            </a:r>
          </a:p>
          <a:p>
            <a:endParaRPr lang="zh-CN" altLang="en-US" sz="2000" b="1" dirty="0">
              <a:solidFill>
                <a:srgbClr val="E10928"/>
              </a:solidFill>
              <a:latin typeface="Arial" pitchFamily="34" charset="0"/>
              <a:sym typeface="宋体" pitchFamily="2" charset="-122"/>
            </a:endParaRPr>
          </a:p>
          <a:p>
            <a:r>
              <a:rPr lang="zh-CN" altLang="en-US" sz="1600" b="1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沉淀粉丝，</a:t>
            </a:r>
            <a:r>
              <a:rPr lang="zh-CN" altLang="en-US" sz="1600" b="1" dirty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而且是精</a:t>
            </a:r>
            <a:r>
              <a:rPr lang="zh-CN" altLang="en-US" sz="1600" b="1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准</a:t>
            </a:r>
            <a:r>
              <a:rPr lang="zh-CN" altLang="en-US" sz="1600" b="1" dirty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客户</a:t>
            </a:r>
            <a:r>
              <a:rPr lang="zh-CN" altLang="en-US" sz="1600" b="1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，</a:t>
            </a:r>
            <a:endParaRPr lang="zh-CN" altLang="en-US" sz="1600" b="1" dirty="0">
              <a:solidFill>
                <a:schemeClr val="accent3"/>
              </a:solidFill>
              <a:latin typeface="Arial" pitchFamily="34" charset="0"/>
              <a:sym typeface="宋体" pitchFamily="2" charset="-122"/>
            </a:endParaRPr>
          </a:p>
          <a:p>
            <a:r>
              <a:rPr lang="zh-CN" altLang="en-US" sz="1600" b="1" dirty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都已经</a:t>
            </a:r>
            <a:r>
              <a:rPr lang="zh-CN" altLang="en-US" sz="1600" b="1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来店消费过的，</a:t>
            </a:r>
            <a:r>
              <a:rPr lang="zh-CN" altLang="en-US" sz="1600" b="1" dirty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还不是精准粉丝吗</a:t>
            </a:r>
            <a:r>
              <a:rPr lang="zh-CN" altLang="en-US" sz="1600" b="1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？</a:t>
            </a:r>
            <a:endParaRPr lang="en-US" altLang="zh-CN" sz="1600" b="1" dirty="0" smtClean="0">
              <a:solidFill>
                <a:schemeClr val="accent3"/>
              </a:solidFill>
              <a:latin typeface="Arial" pitchFamily="34" charset="0"/>
              <a:sym typeface="宋体" pitchFamily="2" charset="-122"/>
            </a:endParaRPr>
          </a:p>
          <a:p>
            <a:r>
              <a:rPr lang="zh-CN" altLang="en-US" sz="1600" b="1" dirty="0" smtClean="0">
                <a:solidFill>
                  <a:schemeClr val="accent3"/>
                </a:solidFill>
                <a:latin typeface="Arial" pitchFamily="34" charset="0"/>
                <a:sym typeface="宋体" pitchFamily="2" charset="-122"/>
              </a:rPr>
              <a:t>消费者关注了商家的公众号，商家就可以通过微信后台联系到他，在线上达成联系</a:t>
            </a:r>
            <a:endParaRPr lang="zh-CN" altLang="en-US" sz="1600" dirty="0">
              <a:solidFill>
                <a:schemeClr val="accent3"/>
              </a:solidFill>
              <a:latin typeface="Arial" pitchFamily="34" charset="0"/>
            </a:endParaRPr>
          </a:p>
        </p:txBody>
      </p:sp>
      <p:pic>
        <p:nvPicPr>
          <p:cNvPr id="7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038007"/>
            <a:ext cx="1944216" cy="338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3991" y="4443795"/>
            <a:ext cx="4134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accent3"/>
                </a:solidFill>
              </a:rPr>
              <a:t>此功能为自主性的，而非被动性的要求别人关注你</a:t>
            </a:r>
            <a:endParaRPr lang="zh-CN" altLang="en-US" sz="1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555526"/>
            <a:ext cx="312297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</a:rPr>
              <a:t>传统行业普遍存在的 痛点之改革：</a:t>
            </a:r>
            <a:endParaRPr lang="zh-CN" altLang="en-US" dirty="0">
              <a:solidFill>
                <a:schemeClr val="accent3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293916"/>
            <a:ext cx="3480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accent3"/>
                </a:solidFill>
              </a:rPr>
              <a:t>行行有本难念的经</a:t>
            </a:r>
            <a:endParaRPr lang="zh-CN" altLang="en-US" sz="3200" b="1" dirty="0">
              <a:solidFill>
                <a:schemeClr val="accent3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74" y="1164683"/>
            <a:ext cx="693886" cy="69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2423" y="1873695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餐饮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84" y="2277060"/>
            <a:ext cx="873975" cy="1474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917" y="1205617"/>
            <a:ext cx="637678" cy="652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87724" y="1873695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百货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83715"/>
            <a:ext cx="1368152" cy="204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14" y="1237737"/>
            <a:ext cx="647631" cy="62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36337" y="1873694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超市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874" y="2275827"/>
            <a:ext cx="1342507" cy="249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17" y="1233521"/>
            <a:ext cx="615022" cy="59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64783" y="1862908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酒店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450" y="2275827"/>
            <a:ext cx="1359708" cy="173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219413"/>
            <a:ext cx="648072" cy="6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251465" y="1860145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便利店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504" y="2283715"/>
            <a:ext cx="1409920" cy="172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113716" y="4515966"/>
            <a:ext cx="12747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等等等等</a:t>
            </a:r>
            <a:r>
              <a:rPr lang="en-US" altLang="zh-CN" b="1" dirty="0" smtClean="0">
                <a:solidFill>
                  <a:schemeClr val="accent3"/>
                </a:solidFill>
              </a:rPr>
              <a:t>… …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0239" y="123478"/>
            <a:ext cx="4055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3"/>
                </a:solidFill>
              </a:rPr>
              <a:t>如何</a:t>
            </a:r>
            <a:r>
              <a:rPr lang="zh-CN" altLang="en-US" sz="2000" b="1" dirty="0" smtClean="0">
                <a:solidFill>
                  <a:schemeClr val="accent3"/>
                </a:solidFill>
              </a:rPr>
              <a:t>去帮助商户解决这些行业痛点</a:t>
            </a:r>
            <a:endParaRPr lang="en-US" altLang="zh-CN" sz="2000" b="1" dirty="0" smtClean="0">
              <a:solidFill>
                <a:schemeClr val="accent3"/>
              </a:solidFill>
            </a:endParaRP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754" y="1563638"/>
            <a:ext cx="648072" cy="6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7" y="2536625"/>
            <a:ext cx="1109027" cy="1994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2231017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如：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48916" y="2231018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便利店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487" y="2554182"/>
            <a:ext cx="1941906" cy="210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27984" y="2231018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如：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376" y="2554183"/>
            <a:ext cx="2362034" cy="224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746" y="1562402"/>
            <a:ext cx="647631" cy="62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099281" y="2231016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超市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444" y="2554181"/>
            <a:ext cx="1327841" cy="2470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39" y="3150263"/>
            <a:ext cx="41910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950" y="3143863"/>
            <a:ext cx="432048" cy="42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57885" y="915565"/>
            <a:ext cx="63401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这才是商户接入微信支付的核心动力！哪怕你只帮他解决了一个痛点！！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44408" y="4783748"/>
            <a:ext cx="5052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</a:rPr>
              <a:t>… …</a:t>
            </a:r>
            <a:endParaRPr lang="zh-CN" alt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352" y="915566"/>
            <a:ext cx="6192688" cy="345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2586" y="411510"/>
            <a:ext cx="28552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微信支付 </a:t>
            </a:r>
            <a:r>
              <a:rPr lang="en-US" altLang="zh-CN" b="1" dirty="0" smtClean="0">
                <a:solidFill>
                  <a:schemeClr val="accent3"/>
                </a:solidFill>
              </a:rPr>
              <a:t>O2O </a:t>
            </a:r>
            <a:r>
              <a:rPr lang="zh-CN" altLang="en-US" b="1" dirty="0">
                <a:solidFill>
                  <a:schemeClr val="accent3"/>
                </a:solidFill>
              </a:rPr>
              <a:t>：</a:t>
            </a:r>
            <a:r>
              <a:rPr lang="zh-CN" altLang="en-US" b="1" dirty="0" smtClean="0">
                <a:solidFill>
                  <a:schemeClr val="accent3"/>
                </a:solidFill>
              </a:rPr>
              <a:t>     用户与商户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6" name="直接连接符 85"/>
          <p:cNvSpPr>
            <a:spLocks noChangeShapeType="1"/>
          </p:cNvSpPr>
          <p:nvPr/>
        </p:nvSpPr>
        <p:spPr bwMode="auto">
          <a:xfrm flipH="1">
            <a:off x="6505689" y="2506094"/>
            <a:ext cx="1584176" cy="0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直接连接符 85"/>
          <p:cNvSpPr>
            <a:spLocks noChangeShapeType="1"/>
          </p:cNvSpPr>
          <p:nvPr/>
        </p:nvSpPr>
        <p:spPr bwMode="auto">
          <a:xfrm flipH="1">
            <a:off x="899592" y="2510347"/>
            <a:ext cx="1584176" cy="0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78769" y="1869236"/>
            <a:ext cx="110158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线上 </a:t>
            </a:r>
            <a:r>
              <a:rPr lang="en-US" altLang="zh-CN" b="1" dirty="0" smtClean="0">
                <a:solidFill>
                  <a:schemeClr val="accent3"/>
                </a:solidFill>
              </a:rPr>
              <a:t>online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16398" y="2823273"/>
            <a:ext cx="11304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线下 </a:t>
            </a:r>
            <a:r>
              <a:rPr lang="en-US" altLang="zh-CN" b="1" dirty="0" smtClean="0">
                <a:solidFill>
                  <a:schemeClr val="accent3"/>
                </a:solidFill>
              </a:rPr>
              <a:t>offline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4580716"/>
            <a:ext cx="383951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用户与商户之间在线上、线下所展示的一切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1" y="653956"/>
            <a:ext cx="4818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3"/>
                </a:solidFill>
              </a:rPr>
              <a:t>线下入口连接，实现</a:t>
            </a:r>
            <a:r>
              <a:rPr lang="en-US" altLang="zh-CN" sz="2800" b="1" dirty="0" smtClean="0">
                <a:solidFill>
                  <a:schemeClr val="accent3"/>
                </a:solidFill>
              </a:rPr>
              <a:t>O2O</a:t>
            </a:r>
            <a:r>
              <a:rPr lang="zh-CN" altLang="en-US" sz="2800" b="1" dirty="0" smtClean="0">
                <a:solidFill>
                  <a:schemeClr val="accent3"/>
                </a:solidFill>
              </a:rPr>
              <a:t>闭环</a:t>
            </a:r>
            <a:endParaRPr lang="zh-CN" altLang="en-US" sz="2800" b="1" dirty="0">
              <a:solidFill>
                <a:schemeClr val="accent3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24025"/>
            <a:ext cx="362107" cy="49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99992" y="158604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</a:rPr>
              <a:t>线</a:t>
            </a:r>
            <a:r>
              <a:rPr lang="zh-CN" altLang="en-US" sz="1200" dirty="0" smtClean="0">
                <a:solidFill>
                  <a:schemeClr val="accent3"/>
                </a:solidFill>
              </a:rPr>
              <a:t>下用户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2021" y="15860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线上流量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9711" y="2701016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沟通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社交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营销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10525" y="1929510"/>
            <a:ext cx="3770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人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2862598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信息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021" y="2793347"/>
            <a:ext cx="327298" cy="38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945421" y="276639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近场服务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交易</a:t>
            </a:r>
          </a:p>
        </p:txBody>
      </p:sp>
      <p:cxnSp>
        <p:nvCxnSpPr>
          <p:cNvPr id="16" name="直接连接符 33"/>
          <p:cNvCxnSpPr>
            <a:cxnSpLocks noChangeShapeType="1"/>
          </p:cNvCxnSpPr>
          <p:nvPr/>
        </p:nvCxnSpPr>
        <p:spPr bwMode="auto">
          <a:xfrm>
            <a:off x="4420163" y="1945743"/>
            <a:ext cx="1239872" cy="863837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</a:ln>
        </p:spPr>
      </p:cxnSp>
      <p:cxnSp>
        <p:nvCxnSpPr>
          <p:cNvPr id="19" name="直接连接符 33"/>
          <p:cNvCxnSpPr>
            <a:cxnSpLocks noChangeShapeType="1"/>
          </p:cNvCxnSpPr>
          <p:nvPr/>
        </p:nvCxnSpPr>
        <p:spPr bwMode="auto">
          <a:xfrm flipH="1">
            <a:off x="2974326" y="1950226"/>
            <a:ext cx="998985" cy="792761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</a:ln>
        </p:spPr>
      </p:cxn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154" y="2798428"/>
            <a:ext cx="392637" cy="39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121702" y="2862598"/>
            <a:ext cx="5693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服务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360" y="4028295"/>
            <a:ext cx="446600" cy="440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直接连接符 33"/>
          <p:cNvCxnSpPr>
            <a:cxnSpLocks noChangeShapeType="1"/>
          </p:cNvCxnSpPr>
          <p:nvPr/>
        </p:nvCxnSpPr>
        <p:spPr bwMode="auto">
          <a:xfrm flipH="1" flipV="1">
            <a:off x="2915816" y="3304350"/>
            <a:ext cx="1008113" cy="851576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</a:ln>
        </p:spPr>
      </p:cxnSp>
      <p:cxnSp>
        <p:nvCxnSpPr>
          <p:cNvPr id="31" name="直接连接符 33"/>
          <p:cNvCxnSpPr>
            <a:cxnSpLocks noChangeShapeType="1"/>
          </p:cNvCxnSpPr>
          <p:nvPr/>
        </p:nvCxnSpPr>
        <p:spPr bwMode="auto">
          <a:xfrm flipV="1">
            <a:off x="4653994" y="3255012"/>
            <a:ext cx="978027" cy="870945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</a:ln>
        </p:spPr>
      </p:cxnSp>
      <p:sp>
        <p:nvSpPr>
          <p:cNvPr id="30" name="TextBox 29"/>
          <p:cNvSpPr txBox="1"/>
          <p:nvPr/>
        </p:nvSpPr>
        <p:spPr>
          <a:xfrm>
            <a:off x="3764606" y="4571552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线下场所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2049" name="TextBox 2048"/>
          <p:cNvSpPr txBox="1"/>
          <p:nvPr/>
        </p:nvSpPr>
        <p:spPr>
          <a:xfrm>
            <a:off x="4770245" y="4086803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沉淀分析客户行为数据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离</a:t>
            </a:r>
            <a:r>
              <a:rPr lang="zh-CN" altLang="en-US" sz="1200" dirty="0" smtClean="0">
                <a:solidFill>
                  <a:schemeClr val="accent3"/>
                </a:solidFill>
              </a:rPr>
              <a:t>店后持续触达客户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客户</a:t>
            </a:r>
            <a:r>
              <a:rPr lang="en-US" altLang="zh-CN" sz="1200" dirty="0" smtClean="0">
                <a:solidFill>
                  <a:schemeClr val="accent3"/>
                </a:solidFill>
              </a:rPr>
              <a:t>CRM</a:t>
            </a:r>
            <a:r>
              <a:rPr lang="zh-CN" altLang="en-US" sz="1200" dirty="0" smtClean="0">
                <a:solidFill>
                  <a:schemeClr val="accent3"/>
                </a:solidFill>
              </a:rPr>
              <a:t>管理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097" y="2453631"/>
            <a:ext cx="648071" cy="57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309" y="3073788"/>
            <a:ext cx="491649" cy="54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直接连接符 85"/>
          <p:cNvSpPr>
            <a:spLocks noChangeShapeType="1"/>
          </p:cNvSpPr>
          <p:nvPr/>
        </p:nvSpPr>
        <p:spPr bwMode="auto">
          <a:xfrm flipH="1" flipV="1">
            <a:off x="5229547" y="1724540"/>
            <a:ext cx="436716" cy="0"/>
          </a:xfrm>
          <a:prstGeom prst="line">
            <a:avLst/>
          </a:prstGeom>
          <a:noFill/>
          <a:ln w="3810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13521"/>
            <a:ext cx="5444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3"/>
                </a:solidFill>
              </a:rPr>
              <a:t>商家接入微信支付，已经是大势所趋！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131590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微信支付在境内：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480" y="2209027"/>
            <a:ext cx="1296144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23728" y="1131590"/>
            <a:ext cx="14414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零售百货：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zh-CN" altLang="en-US" dirty="0" smtClean="0">
                <a:solidFill>
                  <a:schemeClr val="accent3"/>
                </a:solidFill>
              </a:rPr>
              <a:t>超市 </a:t>
            </a:r>
            <a:r>
              <a:rPr lang="en-US" altLang="zh-CN" dirty="0" smtClean="0">
                <a:solidFill>
                  <a:schemeClr val="accent3"/>
                </a:solidFill>
              </a:rPr>
              <a:t>25000+</a:t>
            </a:r>
          </a:p>
          <a:p>
            <a:r>
              <a:rPr lang="zh-CN" altLang="en-US" dirty="0">
                <a:solidFill>
                  <a:schemeClr val="accent3"/>
                </a:solidFill>
              </a:rPr>
              <a:t>便利</a:t>
            </a:r>
            <a:r>
              <a:rPr lang="zh-CN" altLang="en-US" dirty="0" smtClean="0">
                <a:solidFill>
                  <a:schemeClr val="accent3"/>
                </a:solidFill>
              </a:rPr>
              <a:t>店</a:t>
            </a:r>
            <a:r>
              <a:rPr lang="en-US" altLang="zh-CN" dirty="0" smtClean="0">
                <a:solidFill>
                  <a:schemeClr val="accent3"/>
                </a:solidFill>
              </a:rPr>
              <a:t>50000+</a:t>
            </a:r>
          </a:p>
          <a:p>
            <a:r>
              <a:rPr lang="zh-CN" altLang="en-US" dirty="0" smtClean="0">
                <a:solidFill>
                  <a:schemeClr val="accent3"/>
                </a:solidFill>
              </a:rPr>
              <a:t>百货商场</a:t>
            </a:r>
            <a:r>
              <a:rPr lang="en-US" altLang="zh-CN" dirty="0" smtClean="0">
                <a:solidFill>
                  <a:schemeClr val="accent3"/>
                </a:solidFill>
              </a:rPr>
              <a:t>1000+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7970" y="2617112"/>
            <a:ext cx="11464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餐饮娱乐：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zh-CN" altLang="en-US" dirty="0" smtClean="0">
                <a:solidFill>
                  <a:schemeClr val="accent3"/>
                </a:solidFill>
              </a:rPr>
              <a:t>餐厅</a:t>
            </a:r>
            <a:r>
              <a:rPr lang="en-US" altLang="zh-CN" dirty="0" smtClean="0">
                <a:solidFill>
                  <a:schemeClr val="accent3"/>
                </a:solidFill>
              </a:rPr>
              <a:t>30000+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3754061"/>
            <a:ext cx="114646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其他：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zh-CN" altLang="en-US" dirty="0" smtClean="0">
                <a:solidFill>
                  <a:schemeClr val="accent3"/>
                </a:solidFill>
              </a:rPr>
              <a:t>自动售货机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en-US" altLang="zh-CN" dirty="0" smtClean="0">
                <a:solidFill>
                  <a:schemeClr val="accent3"/>
                </a:solidFill>
              </a:rPr>
              <a:t>40000+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3480" y="1139784"/>
            <a:ext cx="119455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交通出行：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zh-CN" altLang="en-US" dirty="0" smtClean="0">
                <a:solidFill>
                  <a:schemeClr val="accent3"/>
                </a:solidFill>
              </a:rPr>
              <a:t>商业停车场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en-US" altLang="zh-CN" dirty="0" smtClean="0">
                <a:solidFill>
                  <a:schemeClr val="accent3"/>
                </a:solidFill>
              </a:rPr>
              <a:t>       200+</a:t>
            </a:r>
          </a:p>
          <a:p>
            <a:r>
              <a:rPr lang="zh-CN" altLang="en-US" dirty="0" smtClean="0">
                <a:solidFill>
                  <a:schemeClr val="accent3"/>
                </a:solidFill>
              </a:rPr>
              <a:t>景区 </a:t>
            </a:r>
            <a:r>
              <a:rPr lang="en-US" altLang="zh-CN" dirty="0" smtClean="0">
                <a:solidFill>
                  <a:schemeClr val="accent3"/>
                </a:solidFill>
              </a:rPr>
              <a:t>250+</a:t>
            </a:r>
          </a:p>
          <a:p>
            <a:r>
              <a:rPr lang="zh-CN" altLang="en-US" dirty="0" smtClean="0">
                <a:solidFill>
                  <a:schemeClr val="accent3"/>
                </a:solidFill>
              </a:rPr>
              <a:t>客运站 </a:t>
            </a:r>
            <a:r>
              <a:rPr lang="en-US" altLang="zh-CN" dirty="0" smtClean="0">
                <a:solidFill>
                  <a:schemeClr val="accent3"/>
                </a:solidFill>
              </a:rPr>
              <a:t>400+</a:t>
            </a:r>
          </a:p>
          <a:p>
            <a:r>
              <a:rPr lang="zh-CN" altLang="en-US" dirty="0" smtClean="0">
                <a:solidFill>
                  <a:schemeClr val="accent3"/>
                </a:solidFill>
              </a:rPr>
              <a:t>酒店 </a:t>
            </a:r>
            <a:r>
              <a:rPr lang="en-US" altLang="zh-CN" dirty="0" smtClean="0">
                <a:solidFill>
                  <a:schemeClr val="accent3"/>
                </a:solidFill>
              </a:rPr>
              <a:t>25000+</a:t>
            </a:r>
            <a:endParaRPr lang="en-US" altLang="zh-CN" dirty="0">
              <a:solidFill>
                <a:schemeClr val="accent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20345" y="3388898"/>
            <a:ext cx="119776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3"/>
                </a:solidFill>
              </a:rPr>
              <a:t>医药服务：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r>
              <a:rPr lang="zh-CN" altLang="en-US" dirty="0" smtClean="0">
                <a:solidFill>
                  <a:schemeClr val="accent3"/>
                </a:solidFill>
              </a:rPr>
              <a:t>医院</a:t>
            </a:r>
            <a:r>
              <a:rPr lang="en-US" altLang="zh-CN" dirty="0" smtClean="0">
                <a:solidFill>
                  <a:schemeClr val="accent3"/>
                </a:solidFill>
              </a:rPr>
              <a:t>1000+</a:t>
            </a:r>
          </a:p>
          <a:p>
            <a:r>
              <a:rPr lang="zh-CN" altLang="en-US" dirty="0" smtClean="0">
                <a:solidFill>
                  <a:schemeClr val="accent3"/>
                </a:solidFill>
              </a:rPr>
              <a:t>药店 </a:t>
            </a:r>
            <a:r>
              <a:rPr lang="en-US" altLang="zh-CN" dirty="0" smtClean="0">
                <a:solidFill>
                  <a:schemeClr val="accent3"/>
                </a:solidFill>
              </a:rPr>
              <a:t>20000+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0417" y="4731990"/>
            <a:ext cx="2595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solidFill>
                  <a:schemeClr val="accent3"/>
                </a:solidFill>
              </a:rPr>
              <a:t>数据来源于</a:t>
            </a:r>
            <a:r>
              <a:rPr lang="en-US" altLang="zh-CN" sz="1100" b="1" dirty="0" smtClean="0">
                <a:solidFill>
                  <a:schemeClr val="accent3"/>
                </a:solidFill>
              </a:rPr>
              <a:t>2015</a:t>
            </a:r>
            <a:r>
              <a:rPr lang="zh-CN" altLang="en-US" sz="1100" b="1" dirty="0" smtClean="0">
                <a:solidFill>
                  <a:schemeClr val="accent3"/>
                </a:solidFill>
              </a:rPr>
              <a:t>年</a:t>
            </a:r>
            <a:r>
              <a:rPr lang="en-US" altLang="zh-CN" sz="1100" b="1" dirty="0" smtClean="0">
                <a:solidFill>
                  <a:schemeClr val="accent3"/>
                </a:solidFill>
              </a:rPr>
              <a:t>11</a:t>
            </a:r>
            <a:r>
              <a:rPr lang="zh-CN" altLang="en-US" sz="1100" b="1" dirty="0" smtClean="0">
                <a:solidFill>
                  <a:schemeClr val="accent3"/>
                </a:solidFill>
              </a:rPr>
              <a:t>月</a:t>
            </a:r>
            <a:r>
              <a:rPr lang="en-US" altLang="zh-CN" sz="1100" b="1" dirty="0" smtClean="0">
                <a:solidFill>
                  <a:schemeClr val="accent3"/>
                </a:solidFill>
              </a:rPr>
              <a:t>30</a:t>
            </a:r>
            <a:r>
              <a:rPr lang="zh-CN" altLang="en-US" sz="1100" b="1" dirty="0" smtClean="0">
                <a:solidFill>
                  <a:schemeClr val="accent3"/>
                </a:solidFill>
              </a:rPr>
              <a:t>号微信公开课</a:t>
            </a:r>
            <a:endParaRPr lang="zh-CN" altLang="en-US" sz="11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8764"/>
            <a:ext cx="3528392" cy="17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627534"/>
            <a:ext cx="3816424" cy="1983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54490"/>
            <a:ext cx="3528516" cy="222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905" y="2677102"/>
            <a:ext cx="44640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416" y="1357536"/>
            <a:ext cx="2520280" cy="1948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44332" y="3328704"/>
            <a:ext cx="25891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云支付</a:t>
            </a:r>
            <a:r>
              <a:rPr lang="zh-CN" altLang="en-US" b="1" dirty="0" smtClean="0">
                <a:solidFill>
                  <a:schemeClr val="accent3"/>
                </a:solidFill>
              </a:rPr>
              <a:t>系统</a:t>
            </a:r>
            <a:r>
              <a:rPr lang="en-US" altLang="zh-CN" b="1" dirty="0" smtClean="0">
                <a:solidFill>
                  <a:schemeClr val="accent3"/>
                </a:solidFill>
              </a:rPr>
              <a:t>+</a:t>
            </a:r>
            <a:r>
              <a:rPr lang="zh-CN" altLang="en-US" b="1" dirty="0" smtClean="0">
                <a:solidFill>
                  <a:schemeClr val="accent3"/>
                </a:solidFill>
              </a:rPr>
              <a:t>会员、卡券系统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355471"/>
            <a:ext cx="2178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3"/>
                </a:solidFill>
              </a:rPr>
              <a:t>我们提供的： </a:t>
            </a:r>
            <a:r>
              <a:rPr lang="en-US" altLang="zh-CN" sz="2000" b="1" dirty="0" smtClean="0">
                <a:solidFill>
                  <a:schemeClr val="accent3"/>
                </a:solidFill>
              </a:rPr>
              <a:t>1+3</a:t>
            </a:r>
            <a:endParaRPr lang="zh-CN" altLang="en-US" sz="2000" b="1" dirty="0">
              <a:solidFill>
                <a:schemeClr val="accent3"/>
              </a:solidFill>
            </a:endParaRPr>
          </a:p>
        </p:txBody>
      </p:sp>
      <p:pic>
        <p:nvPicPr>
          <p:cNvPr id="7" name="图片 6" descr="屏幕快照 2014-12-06 下午5.43.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2" y="1635646"/>
            <a:ext cx="1296144" cy="102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4007" y="2771111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微信官方支付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04878" y="3364809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异业联盟系统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8591" y="3213288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帮商户申请活动补贴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85726" y="3651869"/>
            <a:ext cx="15696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微商圈、微商城搭建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 smtClean="0">
                <a:solidFill>
                  <a:schemeClr val="accent3"/>
                </a:solidFill>
              </a:rPr>
              <a:t>店内微信</a:t>
            </a:r>
            <a:r>
              <a:rPr lang="en-US" altLang="zh-CN" sz="1200" dirty="0" err="1" smtClean="0">
                <a:solidFill>
                  <a:schemeClr val="accent3"/>
                </a:solidFill>
              </a:rPr>
              <a:t>Wifi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微</a:t>
            </a:r>
            <a:r>
              <a:rPr lang="zh-CN" altLang="en-US" sz="1200" dirty="0" smtClean="0">
                <a:solidFill>
                  <a:schemeClr val="accent3"/>
                </a:solidFill>
              </a:rPr>
              <a:t>信摇一摇周边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店</a:t>
            </a:r>
            <a:r>
              <a:rPr lang="zh-CN" altLang="en-US" sz="1200" dirty="0" smtClean="0">
                <a:solidFill>
                  <a:schemeClr val="accent3"/>
                </a:solidFill>
              </a:rPr>
              <a:t>内会员管理</a:t>
            </a:r>
            <a:endParaRPr lang="en-US" altLang="zh-CN" sz="1200" dirty="0" smtClean="0">
              <a:solidFill>
                <a:schemeClr val="accent3"/>
              </a:solidFill>
            </a:endParaRPr>
          </a:p>
          <a:p>
            <a:r>
              <a:rPr lang="zh-CN" altLang="en-US" sz="1200" dirty="0">
                <a:solidFill>
                  <a:schemeClr val="accent3"/>
                </a:solidFill>
              </a:rPr>
              <a:t>卡</a:t>
            </a:r>
            <a:r>
              <a:rPr lang="zh-CN" altLang="en-US" sz="1200" dirty="0" smtClean="0">
                <a:solidFill>
                  <a:schemeClr val="accent3"/>
                </a:solidFill>
              </a:rPr>
              <a:t>券核销</a:t>
            </a:r>
            <a:endParaRPr lang="en-US" altLang="zh-CN" sz="1200" dirty="0" smtClean="0">
              <a:solidFill>
                <a:schemeClr val="accent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81822" y="3765483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资源整合、共享</a:t>
            </a:r>
            <a:endParaRPr lang="en-US" altLang="zh-CN" sz="1200" dirty="0" smtClean="0">
              <a:solidFill>
                <a:schemeClr val="accent3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344" y="1301091"/>
            <a:ext cx="2273896" cy="206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18922"/>
            <a:ext cx="2159248" cy="162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20087" y="3305621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3"/>
                </a:solidFill>
              </a:rPr>
              <a:t>三级分销系统</a:t>
            </a:r>
            <a:endParaRPr lang="en-US" altLang="zh-CN" b="1" dirty="0" smtClean="0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072" y="365186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3"/>
                </a:solidFill>
              </a:rPr>
              <a:t>全民营销</a:t>
            </a:r>
            <a:endParaRPr lang="zh-CN" altLang="en-US" sz="12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2"/>
          <p:cNvSpPr>
            <a:spLocks noChangeArrowheads="1"/>
          </p:cNvSpPr>
          <p:nvPr/>
        </p:nvSpPr>
        <p:spPr bwMode="auto">
          <a:xfrm>
            <a:off x="277789" y="1212843"/>
            <a:ext cx="936625" cy="287337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sz="12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联系方式</a:t>
            </a:r>
          </a:p>
        </p:txBody>
      </p:sp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428596" y="1857370"/>
            <a:ext cx="20193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lang="en-US" altLang="zh-CN" sz="14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辛</a:t>
            </a:r>
            <a:r>
              <a:rPr lang="zh-CN" altLang="en-US" sz="1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普尔国际</a:t>
            </a:r>
            <a:endParaRPr lang="en-US" altLang="zh-CN" sz="1400" b="1" dirty="0" smtClean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altLang="zh-CN" sz="1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Nick Chen</a:t>
            </a:r>
            <a:endParaRPr lang="en-US" altLang="zh-CN" sz="1400" b="1" dirty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手机：</a:t>
            </a:r>
            <a:r>
              <a:rPr lang="en-US" sz="14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17720320360</a:t>
            </a:r>
            <a:endParaRPr lang="en-US" sz="1400" b="1" dirty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连接符 81"/>
          <p:cNvCxnSpPr>
            <a:cxnSpLocks noChangeShapeType="1"/>
          </p:cNvCxnSpPr>
          <p:nvPr/>
        </p:nvCxnSpPr>
        <p:spPr bwMode="auto">
          <a:xfrm>
            <a:off x="2627784" y="843558"/>
            <a:ext cx="0" cy="3368675"/>
          </a:xfrm>
          <a:prstGeom prst="line">
            <a:avLst/>
          </a:prstGeom>
          <a:noFill/>
          <a:ln w="19050">
            <a:solidFill>
              <a:schemeClr val="accent3"/>
            </a:solidFill>
            <a:rou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8" name="组合 66"/>
          <p:cNvGrpSpPr/>
          <p:nvPr/>
        </p:nvGrpSpPr>
        <p:grpSpPr bwMode="auto">
          <a:xfrm>
            <a:off x="3923106" y="987439"/>
            <a:ext cx="2306638" cy="3240088"/>
            <a:chOff x="0" y="0"/>
            <a:chExt cx="2305437" cy="3240360"/>
          </a:xfrm>
          <a:solidFill>
            <a:schemeClr val="accent3"/>
          </a:solidFill>
        </p:grpSpPr>
        <p:grpSp>
          <p:nvGrpSpPr>
            <p:cNvPr id="9" name="组合 51"/>
            <p:cNvGrpSpPr/>
            <p:nvPr/>
          </p:nvGrpSpPr>
          <p:grpSpPr bwMode="auto">
            <a:xfrm>
              <a:off x="0" y="0"/>
              <a:ext cx="2305437" cy="3240360"/>
              <a:chOff x="0" y="0"/>
              <a:chExt cx="2305437" cy="3240360"/>
            </a:xfrm>
            <a:grpFill/>
          </p:grpSpPr>
          <p:sp>
            <p:nvSpPr>
              <p:cNvPr id="22" name="矩形 2"/>
              <p:cNvSpPr>
                <a:spLocks noChangeArrowheads="1"/>
              </p:cNvSpPr>
              <p:nvPr/>
            </p:nvSpPr>
            <p:spPr bwMode="auto">
              <a:xfrm>
                <a:off x="431575" y="0"/>
                <a:ext cx="1440699" cy="3224484"/>
              </a:xfrm>
              <a:prstGeom prst="rect">
                <a:avLst/>
              </a:prstGeom>
              <a:grpFill/>
              <a:ln w="571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3" name="直接连接符 4"/>
              <p:cNvCxnSpPr>
                <a:cxnSpLocks noChangeShapeType="1"/>
              </p:cNvCxnSpPr>
              <p:nvPr/>
            </p:nvCxnSpPr>
            <p:spPr bwMode="auto">
              <a:xfrm>
                <a:off x="0" y="3240360"/>
                <a:ext cx="2305437" cy="0"/>
              </a:xfrm>
              <a:prstGeom prst="line">
                <a:avLst/>
              </a:prstGeom>
              <a:grpFill/>
              <a:ln w="57150">
                <a:solidFill>
                  <a:schemeClr val="bg1"/>
                </a:solidFill>
                <a:round/>
              </a:ln>
            </p:spPr>
          </p:cxnSp>
          <p:cxnSp>
            <p:nvCxnSpPr>
              <p:cNvPr id="24" name="直接连接符 25"/>
              <p:cNvCxnSpPr>
                <a:cxnSpLocks noChangeShapeType="1"/>
              </p:cNvCxnSpPr>
              <p:nvPr/>
            </p:nvCxnSpPr>
            <p:spPr bwMode="auto">
              <a:xfrm>
                <a:off x="431575" y="2879967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25" name="直接连接符 28"/>
              <p:cNvCxnSpPr>
                <a:cxnSpLocks noChangeShapeType="1"/>
              </p:cNvCxnSpPr>
              <p:nvPr/>
            </p:nvCxnSpPr>
            <p:spPr bwMode="auto">
              <a:xfrm>
                <a:off x="431575" y="2519574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26" name="直接连接符 29"/>
              <p:cNvCxnSpPr>
                <a:cxnSpLocks noChangeShapeType="1"/>
              </p:cNvCxnSpPr>
              <p:nvPr/>
            </p:nvCxnSpPr>
            <p:spPr bwMode="auto">
              <a:xfrm>
                <a:off x="431575" y="2160769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27" name="直接连接符 30"/>
              <p:cNvCxnSpPr>
                <a:cxnSpLocks noChangeShapeType="1"/>
              </p:cNvCxnSpPr>
              <p:nvPr/>
            </p:nvCxnSpPr>
            <p:spPr bwMode="auto">
              <a:xfrm>
                <a:off x="431575" y="1800376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28" name="直接连接符 31"/>
              <p:cNvCxnSpPr>
                <a:cxnSpLocks noChangeShapeType="1"/>
              </p:cNvCxnSpPr>
              <p:nvPr/>
            </p:nvCxnSpPr>
            <p:spPr bwMode="auto">
              <a:xfrm>
                <a:off x="431575" y="1439984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29" name="直接连接符 32"/>
              <p:cNvCxnSpPr>
                <a:cxnSpLocks noChangeShapeType="1"/>
              </p:cNvCxnSpPr>
              <p:nvPr/>
            </p:nvCxnSpPr>
            <p:spPr bwMode="auto">
              <a:xfrm>
                <a:off x="431575" y="1079591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30" name="直接连接符 33"/>
              <p:cNvCxnSpPr>
                <a:cxnSpLocks noChangeShapeType="1"/>
              </p:cNvCxnSpPr>
              <p:nvPr/>
            </p:nvCxnSpPr>
            <p:spPr bwMode="auto">
              <a:xfrm>
                <a:off x="431575" y="720786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31" name="直接连接符 34"/>
              <p:cNvCxnSpPr>
                <a:cxnSpLocks noChangeShapeType="1"/>
              </p:cNvCxnSpPr>
              <p:nvPr/>
            </p:nvCxnSpPr>
            <p:spPr bwMode="auto">
              <a:xfrm>
                <a:off x="431575" y="360393"/>
                <a:ext cx="1440699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32" name="直接连接符 37"/>
              <p:cNvCxnSpPr>
                <a:cxnSpLocks noChangeShapeType="1"/>
              </p:cNvCxnSpPr>
              <p:nvPr/>
            </p:nvCxnSpPr>
            <p:spPr bwMode="auto">
              <a:xfrm flipV="1">
                <a:off x="791751" y="0"/>
                <a:ext cx="0" cy="321972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33" name="直接连接符 40"/>
              <p:cNvCxnSpPr>
                <a:cxnSpLocks noChangeShapeType="1"/>
              </p:cNvCxnSpPr>
              <p:nvPr/>
            </p:nvCxnSpPr>
            <p:spPr bwMode="auto">
              <a:xfrm flipV="1">
                <a:off x="1151925" y="0"/>
                <a:ext cx="0" cy="2879967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34" name="直接连接符 41"/>
              <p:cNvCxnSpPr>
                <a:cxnSpLocks noChangeShapeType="1"/>
              </p:cNvCxnSpPr>
              <p:nvPr/>
            </p:nvCxnSpPr>
            <p:spPr bwMode="auto">
              <a:xfrm flipV="1">
                <a:off x="1512100" y="0"/>
                <a:ext cx="0" cy="321972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  <p:cxnSp>
            <p:nvCxnSpPr>
              <p:cNvPr id="35" name="直接连接符 42"/>
              <p:cNvCxnSpPr>
                <a:cxnSpLocks noChangeShapeType="1"/>
              </p:cNvCxnSpPr>
              <p:nvPr/>
            </p:nvCxnSpPr>
            <p:spPr bwMode="auto">
              <a:xfrm flipV="1">
                <a:off x="1872275" y="0"/>
                <a:ext cx="0" cy="321972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round/>
              </a:ln>
            </p:spPr>
          </p:cxnSp>
        </p:grpSp>
        <p:grpSp>
          <p:nvGrpSpPr>
            <p:cNvPr id="10" name="组合 56"/>
            <p:cNvGrpSpPr/>
            <p:nvPr/>
          </p:nvGrpSpPr>
          <p:grpSpPr bwMode="auto">
            <a:xfrm>
              <a:off x="554849" y="493692"/>
              <a:ext cx="153382" cy="213030"/>
              <a:chOff x="0" y="0"/>
              <a:chExt cx="359899" cy="499858"/>
            </a:xfrm>
            <a:grpFill/>
          </p:grpSpPr>
          <p:sp>
            <p:nvSpPr>
              <p:cNvPr id="20" name="Oval 9"/>
              <p:cNvSpPr>
                <a:spLocks noChangeArrowheads="1"/>
              </p:cNvSpPr>
              <p:nvPr/>
            </p:nvSpPr>
            <p:spPr bwMode="auto">
              <a:xfrm>
                <a:off x="105386" y="145"/>
                <a:ext cx="141474" cy="14156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0"/>
              <p:cNvSpPr>
                <a:spLocks noChangeArrowheads="1"/>
              </p:cNvSpPr>
              <p:nvPr/>
            </p:nvSpPr>
            <p:spPr bwMode="auto">
              <a:xfrm>
                <a:off x="1142" y="167781"/>
                <a:ext cx="357408" cy="331549"/>
              </a:xfrm>
              <a:custGeom>
                <a:avLst/>
                <a:gdLst>
                  <a:gd name="T0" fmla="*/ 301563 w 128"/>
                  <a:gd name="T1" fmla="*/ 14049 h 118"/>
                  <a:gd name="T2" fmla="*/ 178704 w 128"/>
                  <a:gd name="T3" fmla="*/ 2810 h 118"/>
                  <a:gd name="T4" fmla="*/ 53053 w 128"/>
                  <a:gd name="T5" fmla="*/ 14049 h 118"/>
                  <a:gd name="T6" fmla="*/ 0 w 128"/>
                  <a:gd name="T7" fmla="*/ 103960 h 118"/>
                  <a:gd name="T8" fmla="*/ 39092 w 128"/>
                  <a:gd name="T9" fmla="*/ 320310 h 118"/>
                  <a:gd name="T10" fmla="*/ 55845 w 128"/>
                  <a:gd name="T11" fmla="*/ 331549 h 118"/>
                  <a:gd name="T12" fmla="*/ 298771 w 128"/>
                  <a:gd name="T13" fmla="*/ 331549 h 118"/>
                  <a:gd name="T14" fmla="*/ 315524 w 128"/>
                  <a:gd name="T15" fmla="*/ 320310 h 118"/>
                  <a:gd name="T16" fmla="*/ 357408 w 128"/>
                  <a:gd name="T17" fmla="*/ 103960 h 118"/>
                  <a:gd name="T18" fmla="*/ 301563 w 128"/>
                  <a:gd name="T19" fmla="*/ 14049 h 1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8" h="118">
                    <a:moveTo>
                      <a:pt x="108" y="5"/>
                    </a:moveTo>
                    <a:cubicBezTo>
                      <a:pt x="97" y="2"/>
                      <a:pt x="83" y="0"/>
                      <a:pt x="64" y="1"/>
                    </a:cubicBezTo>
                    <a:cubicBezTo>
                      <a:pt x="45" y="0"/>
                      <a:pt x="30" y="2"/>
                      <a:pt x="19" y="5"/>
                    </a:cubicBezTo>
                    <a:cubicBezTo>
                      <a:pt x="7" y="10"/>
                      <a:pt x="0" y="21"/>
                      <a:pt x="0" y="37"/>
                    </a:cubicBezTo>
                    <a:cubicBezTo>
                      <a:pt x="0" y="52"/>
                      <a:pt x="5" y="78"/>
                      <a:pt x="14" y="114"/>
                    </a:cubicBezTo>
                    <a:cubicBezTo>
                      <a:pt x="15" y="116"/>
                      <a:pt x="17" y="118"/>
                      <a:pt x="20" y="118"/>
                    </a:cubicBezTo>
                    <a:cubicBezTo>
                      <a:pt x="107" y="118"/>
                      <a:pt x="107" y="118"/>
                      <a:pt x="107" y="118"/>
                    </a:cubicBezTo>
                    <a:cubicBezTo>
                      <a:pt x="110" y="118"/>
                      <a:pt x="112" y="116"/>
                      <a:pt x="113" y="114"/>
                    </a:cubicBezTo>
                    <a:cubicBezTo>
                      <a:pt x="123" y="78"/>
                      <a:pt x="128" y="52"/>
                      <a:pt x="128" y="37"/>
                    </a:cubicBezTo>
                    <a:cubicBezTo>
                      <a:pt x="128" y="21"/>
                      <a:pt x="121" y="10"/>
                      <a:pt x="108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" name="组合 67"/>
            <p:cNvGrpSpPr/>
            <p:nvPr/>
          </p:nvGrpSpPr>
          <p:grpSpPr bwMode="auto">
            <a:xfrm>
              <a:off x="907461" y="486502"/>
              <a:ext cx="153382" cy="213030"/>
              <a:chOff x="0" y="0"/>
              <a:chExt cx="359899" cy="499858"/>
            </a:xfrm>
            <a:grpFill/>
          </p:grpSpPr>
          <p:sp>
            <p:nvSpPr>
              <p:cNvPr id="18" name="Oval 9"/>
              <p:cNvSpPr>
                <a:spLocks noChangeArrowheads="1"/>
              </p:cNvSpPr>
              <p:nvPr/>
            </p:nvSpPr>
            <p:spPr bwMode="auto">
              <a:xfrm>
                <a:off x="104516" y="-1610"/>
                <a:ext cx="145198" cy="145286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10"/>
              <p:cNvSpPr>
                <a:spLocks noChangeArrowheads="1"/>
              </p:cNvSpPr>
              <p:nvPr/>
            </p:nvSpPr>
            <p:spPr bwMode="auto">
              <a:xfrm>
                <a:off x="272" y="166028"/>
                <a:ext cx="361133" cy="335273"/>
              </a:xfrm>
              <a:custGeom>
                <a:avLst/>
                <a:gdLst>
                  <a:gd name="T0" fmla="*/ 304706 w 128"/>
                  <a:gd name="T1" fmla="*/ 14206 h 118"/>
                  <a:gd name="T2" fmla="*/ 180567 w 128"/>
                  <a:gd name="T3" fmla="*/ 2841 h 118"/>
                  <a:gd name="T4" fmla="*/ 53606 w 128"/>
                  <a:gd name="T5" fmla="*/ 14206 h 118"/>
                  <a:gd name="T6" fmla="*/ 0 w 128"/>
                  <a:gd name="T7" fmla="*/ 105128 h 118"/>
                  <a:gd name="T8" fmla="*/ 39499 w 128"/>
                  <a:gd name="T9" fmla="*/ 323908 h 118"/>
                  <a:gd name="T10" fmla="*/ 56427 w 128"/>
                  <a:gd name="T11" fmla="*/ 335273 h 118"/>
                  <a:gd name="T12" fmla="*/ 301885 w 128"/>
                  <a:gd name="T13" fmla="*/ 335273 h 118"/>
                  <a:gd name="T14" fmla="*/ 318813 w 128"/>
                  <a:gd name="T15" fmla="*/ 323908 h 118"/>
                  <a:gd name="T16" fmla="*/ 361133 w 128"/>
                  <a:gd name="T17" fmla="*/ 105128 h 118"/>
                  <a:gd name="T18" fmla="*/ 304706 w 128"/>
                  <a:gd name="T19" fmla="*/ 14206 h 1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8" h="118">
                    <a:moveTo>
                      <a:pt x="108" y="5"/>
                    </a:moveTo>
                    <a:cubicBezTo>
                      <a:pt x="97" y="2"/>
                      <a:pt x="83" y="0"/>
                      <a:pt x="64" y="1"/>
                    </a:cubicBezTo>
                    <a:cubicBezTo>
                      <a:pt x="45" y="0"/>
                      <a:pt x="30" y="2"/>
                      <a:pt x="19" y="5"/>
                    </a:cubicBezTo>
                    <a:cubicBezTo>
                      <a:pt x="7" y="10"/>
                      <a:pt x="0" y="21"/>
                      <a:pt x="0" y="37"/>
                    </a:cubicBezTo>
                    <a:cubicBezTo>
                      <a:pt x="0" y="52"/>
                      <a:pt x="5" y="78"/>
                      <a:pt x="14" y="114"/>
                    </a:cubicBezTo>
                    <a:cubicBezTo>
                      <a:pt x="15" y="116"/>
                      <a:pt x="17" y="118"/>
                      <a:pt x="20" y="118"/>
                    </a:cubicBezTo>
                    <a:cubicBezTo>
                      <a:pt x="107" y="118"/>
                      <a:pt x="107" y="118"/>
                      <a:pt x="107" y="118"/>
                    </a:cubicBezTo>
                    <a:cubicBezTo>
                      <a:pt x="110" y="118"/>
                      <a:pt x="112" y="116"/>
                      <a:pt x="113" y="114"/>
                    </a:cubicBezTo>
                    <a:cubicBezTo>
                      <a:pt x="123" y="78"/>
                      <a:pt x="128" y="52"/>
                      <a:pt x="128" y="37"/>
                    </a:cubicBezTo>
                    <a:cubicBezTo>
                      <a:pt x="128" y="21"/>
                      <a:pt x="121" y="10"/>
                      <a:pt x="108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" name="组合 70"/>
            <p:cNvGrpSpPr/>
            <p:nvPr/>
          </p:nvGrpSpPr>
          <p:grpSpPr bwMode="auto">
            <a:xfrm>
              <a:off x="1246503" y="483418"/>
              <a:ext cx="153382" cy="213030"/>
              <a:chOff x="0" y="0"/>
              <a:chExt cx="359899" cy="499858"/>
            </a:xfrm>
            <a:grpFill/>
          </p:grpSpPr>
          <p:sp>
            <p:nvSpPr>
              <p:cNvPr id="16" name="Oval 9"/>
              <p:cNvSpPr>
                <a:spLocks noChangeArrowheads="1"/>
              </p:cNvSpPr>
              <p:nvPr/>
            </p:nvSpPr>
            <p:spPr bwMode="auto">
              <a:xfrm>
                <a:off x="105705" y="-1823"/>
                <a:ext cx="141474" cy="145286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Freeform 10"/>
              <p:cNvSpPr>
                <a:spLocks noChangeArrowheads="1"/>
              </p:cNvSpPr>
              <p:nvPr/>
            </p:nvSpPr>
            <p:spPr bwMode="auto">
              <a:xfrm>
                <a:off x="1461" y="165814"/>
                <a:ext cx="357408" cy="335273"/>
              </a:xfrm>
              <a:custGeom>
                <a:avLst/>
                <a:gdLst>
                  <a:gd name="T0" fmla="*/ 301563 w 128"/>
                  <a:gd name="T1" fmla="*/ 14206 h 118"/>
                  <a:gd name="T2" fmla="*/ 178704 w 128"/>
                  <a:gd name="T3" fmla="*/ 2841 h 118"/>
                  <a:gd name="T4" fmla="*/ 53053 w 128"/>
                  <a:gd name="T5" fmla="*/ 14206 h 118"/>
                  <a:gd name="T6" fmla="*/ 0 w 128"/>
                  <a:gd name="T7" fmla="*/ 105128 h 118"/>
                  <a:gd name="T8" fmla="*/ 39092 w 128"/>
                  <a:gd name="T9" fmla="*/ 323908 h 118"/>
                  <a:gd name="T10" fmla="*/ 55845 w 128"/>
                  <a:gd name="T11" fmla="*/ 335273 h 118"/>
                  <a:gd name="T12" fmla="*/ 298771 w 128"/>
                  <a:gd name="T13" fmla="*/ 335273 h 118"/>
                  <a:gd name="T14" fmla="*/ 315524 w 128"/>
                  <a:gd name="T15" fmla="*/ 323908 h 118"/>
                  <a:gd name="T16" fmla="*/ 357408 w 128"/>
                  <a:gd name="T17" fmla="*/ 105128 h 118"/>
                  <a:gd name="T18" fmla="*/ 301563 w 128"/>
                  <a:gd name="T19" fmla="*/ 14206 h 1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8" h="118">
                    <a:moveTo>
                      <a:pt x="108" y="5"/>
                    </a:moveTo>
                    <a:cubicBezTo>
                      <a:pt x="97" y="2"/>
                      <a:pt x="83" y="0"/>
                      <a:pt x="64" y="1"/>
                    </a:cubicBezTo>
                    <a:cubicBezTo>
                      <a:pt x="45" y="0"/>
                      <a:pt x="30" y="2"/>
                      <a:pt x="19" y="5"/>
                    </a:cubicBezTo>
                    <a:cubicBezTo>
                      <a:pt x="7" y="10"/>
                      <a:pt x="0" y="21"/>
                      <a:pt x="0" y="37"/>
                    </a:cubicBezTo>
                    <a:cubicBezTo>
                      <a:pt x="0" y="52"/>
                      <a:pt x="5" y="78"/>
                      <a:pt x="14" y="114"/>
                    </a:cubicBezTo>
                    <a:cubicBezTo>
                      <a:pt x="15" y="116"/>
                      <a:pt x="17" y="118"/>
                      <a:pt x="20" y="118"/>
                    </a:cubicBezTo>
                    <a:cubicBezTo>
                      <a:pt x="107" y="118"/>
                      <a:pt x="107" y="118"/>
                      <a:pt x="107" y="118"/>
                    </a:cubicBezTo>
                    <a:cubicBezTo>
                      <a:pt x="110" y="118"/>
                      <a:pt x="112" y="116"/>
                      <a:pt x="113" y="114"/>
                    </a:cubicBezTo>
                    <a:cubicBezTo>
                      <a:pt x="123" y="78"/>
                      <a:pt x="128" y="52"/>
                      <a:pt x="128" y="37"/>
                    </a:cubicBezTo>
                    <a:cubicBezTo>
                      <a:pt x="128" y="21"/>
                      <a:pt x="121" y="10"/>
                      <a:pt x="108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3" name="组合 73"/>
            <p:cNvGrpSpPr/>
            <p:nvPr/>
          </p:nvGrpSpPr>
          <p:grpSpPr bwMode="auto">
            <a:xfrm>
              <a:off x="1595721" y="483418"/>
              <a:ext cx="153382" cy="213030"/>
              <a:chOff x="0" y="0"/>
              <a:chExt cx="359899" cy="499858"/>
            </a:xfrm>
            <a:grpFill/>
          </p:grpSpPr>
          <p:sp>
            <p:nvSpPr>
              <p:cNvPr id="14" name="Oval 9"/>
              <p:cNvSpPr>
                <a:spLocks noChangeArrowheads="1"/>
              </p:cNvSpPr>
              <p:nvPr/>
            </p:nvSpPr>
            <p:spPr bwMode="auto">
              <a:xfrm>
                <a:off x="105353" y="-1823"/>
                <a:ext cx="141474" cy="145286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Freeform 10"/>
              <p:cNvSpPr>
                <a:spLocks noChangeArrowheads="1"/>
              </p:cNvSpPr>
              <p:nvPr/>
            </p:nvSpPr>
            <p:spPr bwMode="auto">
              <a:xfrm>
                <a:off x="1109" y="165814"/>
                <a:ext cx="357408" cy="335273"/>
              </a:xfrm>
              <a:custGeom>
                <a:avLst/>
                <a:gdLst>
                  <a:gd name="T0" fmla="*/ 301563 w 128"/>
                  <a:gd name="T1" fmla="*/ 14206 h 118"/>
                  <a:gd name="T2" fmla="*/ 178704 w 128"/>
                  <a:gd name="T3" fmla="*/ 2841 h 118"/>
                  <a:gd name="T4" fmla="*/ 53053 w 128"/>
                  <a:gd name="T5" fmla="*/ 14206 h 118"/>
                  <a:gd name="T6" fmla="*/ 0 w 128"/>
                  <a:gd name="T7" fmla="*/ 105128 h 118"/>
                  <a:gd name="T8" fmla="*/ 39092 w 128"/>
                  <a:gd name="T9" fmla="*/ 323908 h 118"/>
                  <a:gd name="T10" fmla="*/ 55845 w 128"/>
                  <a:gd name="T11" fmla="*/ 335273 h 118"/>
                  <a:gd name="T12" fmla="*/ 298771 w 128"/>
                  <a:gd name="T13" fmla="*/ 335273 h 118"/>
                  <a:gd name="T14" fmla="*/ 315524 w 128"/>
                  <a:gd name="T15" fmla="*/ 323908 h 118"/>
                  <a:gd name="T16" fmla="*/ 357408 w 128"/>
                  <a:gd name="T17" fmla="*/ 105128 h 118"/>
                  <a:gd name="T18" fmla="*/ 301563 w 128"/>
                  <a:gd name="T19" fmla="*/ 14206 h 1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8" h="118">
                    <a:moveTo>
                      <a:pt x="108" y="5"/>
                    </a:moveTo>
                    <a:cubicBezTo>
                      <a:pt x="97" y="2"/>
                      <a:pt x="83" y="0"/>
                      <a:pt x="64" y="1"/>
                    </a:cubicBezTo>
                    <a:cubicBezTo>
                      <a:pt x="45" y="0"/>
                      <a:pt x="30" y="2"/>
                      <a:pt x="19" y="5"/>
                    </a:cubicBezTo>
                    <a:cubicBezTo>
                      <a:pt x="7" y="10"/>
                      <a:pt x="0" y="21"/>
                      <a:pt x="0" y="37"/>
                    </a:cubicBezTo>
                    <a:cubicBezTo>
                      <a:pt x="0" y="52"/>
                      <a:pt x="5" y="78"/>
                      <a:pt x="14" y="114"/>
                    </a:cubicBezTo>
                    <a:cubicBezTo>
                      <a:pt x="15" y="116"/>
                      <a:pt x="17" y="118"/>
                      <a:pt x="20" y="118"/>
                    </a:cubicBezTo>
                    <a:cubicBezTo>
                      <a:pt x="107" y="118"/>
                      <a:pt x="107" y="118"/>
                      <a:pt x="107" y="118"/>
                    </a:cubicBezTo>
                    <a:cubicBezTo>
                      <a:pt x="110" y="118"/>
                      <a:pt x="112" y="116"/>
                      <a:pt x="113" y="114"/>
                    </a:cubicBezTo>
                    <a:cubicBezTo>
                      <a:pt x="123" y="78"/>
                      <a:pt x="128" y="52"/>
                      <a:pt x="128" y="37"/>
                    </a:cubicBezTo>
                    <a:cubicBezTo>
                      <a:pt x="128" y="21"/>
                      <a:pt x="121" y="10"/>
                      <a:pt x="108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8" name="文本框 99"/>
          <p:cNvSpPr txBox="1">
            <a:spLocks noChangeArrowheads="1"/>
          </p:cNvSpPr>
          <p:nvPr/>
        </p:nvSpPr>
        <p:spPr bwMode="auto">
          <a:xfrm rot="21171848">
            <a:off x="2538648" y="1793503"/>
            <a:ext cx="152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altLang="en-US" sz="11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让支付进入极速时代</a:t>
            </a:r>
            <a:endParaRPr lang="en-US" altLang="en-US" sz="11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 rot="20596906">
            <a:off x="5665292" y="1344977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再不走锁门啦！</a:t>
            </a:r>
            <a:endParaRPr lang="en-US" altLang="en-US" sz="12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 rot="338123">
            <a:off x="5671175" y="2005429"/>
            <a:ext cx="1493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保安大哥！</a:t>
            </a:r>
            <a:endParaRPr lang="en-US" altLang="zh-CN" sz="12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再等等！</a:t>
            </a:r>
            <a:endParaRPr lang="zh-CN" altLang="en-US" sz="1200" dirty="0">
              <a:solidFill>
                <a:schemeClr val="accent3"/>
              </a:solidFill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071552"/>
            <a:ext cx="5143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98" y="547481"/>
            <a:ext cx="284074" cy="296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6940349" y="4533532"/>
            <a:ext cx="130356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3"/>
                </a:solidFill>
              </a:rPr>
              <a:t>The  end  ··· ···</a:t>
            </a:r>
            <a:endParaRPr lang="zh-CN" altLang="en-US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1549</Words>
  <Application>Kingsoft Office WPP</Application>
  <PresentationFormat>全屏显示(16:9)</PresentationFormat>
  <Paragraphs>248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HOME</dc:creator>
  <cp:lastModifiedBy>Sky123.Org</cp:lastModifiedBy>
  <cp:revision>66</cp:revision>
  <dcterms:created xsi:type="dcterms:W3CDTF">2015-12-04T02:24:00Z</dcterms:created>
  <dcterms:modified xsi:type="dcterms:W3CDTF">2016-06-21T02:16:41Z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